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8" r:id="rId2"/>
  </p:sldIdLst>
  <p:sldSz cx="30267275" cy="42794238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56FE48-860B-0138-FADD-0D9FC0072344}" name="Murali, Nihal" initials="" userId="S::NIM123@pitt.edu::412d46c1-e013-49b8-a260-9f733a9fccc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BE5"/>
    <a:srgbClr val="EDEC97"/>
    <a:srgbClr val="C0AFC0"/>
    <a:srgbClr val="FFDCE0"/>
    <a:srgbClr val="FF4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88"/>
    <p:restoredTop sz="97872"/>
  </p:normalViewPr>
  <p:slideViewPr>
    <p:cSldViewPr snapToGrid="0">
      <p:cViewPr>
        <p:scale>
          <a:sx n="47" d="100"/>
          <a:sy n="47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8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2065112" y="10668852"/>
            <a:ext cx="26105529" cy="17801212"/>
          </a:xfrm>
          <a:prstGeom prst="rect">
            <a:avLst/>
          </a:prstGeom>
        </p:spPr>
        <p:txBody>
          <a:bodyPr anchor="b"/>
          <a:lstStyle>
            <a:lvl1pPr>
              <a:defRPr sz="19862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65112" y="28638473"/>
            <a:ext cx="26105529" cy="936123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7915"/>
            </a:lvl1pPr>
            <a:lvl2pPr marL="0" indent="1513481">
              <a:buSzTx/>
              <a:buFontTx/>
              <a:buNone/>
              <a:defRPr sz="7915"/>
            </a:lvl2pPr>
            <a:lvl3pPr marL="0" indent="3026962">
              <a:buSzTx/>
              <a:buFontTx/>
              <a:buNone/>
              <a:defRPr sz="7915"/>
            </a:lvl3pPr>
            <a:lvl4pPr marL="0" indent="4540440">
              <a:buSzTx/>
              <a:buFontTx/>
              <a:buNone/>
              <a:defRPr sz="7915"/>
            </a:lvl4pPr>
            <a:lvl5pPr marL="0" indent="6053920">
              <a:buSzTx/>
              <a:buFontTx/>
              <a:buNone/>
              <a:defRPr sz="791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080882" y="11391989"/>
            <a:ext cx="12863593" cy="2715255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2084815" y="2278407"/>
            <a:ext cx="26105529" cy="827157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84827" y="10490540"/>
            <a:ext cx="12804475" cy="514124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7915" b="1"/>
            </a:lvl1pPr>
            <a:lvl2pPr marL="0" indent="1513481">
              <a:buSzTx/>
              <a:buFontTx/>
              <a:buNone/>
              <a:defRPr sz="7915" b="1"/>
            </a:lvl2pPr>
            <a:lvl3pPr marL="0" indent="3026962">
              <a:buSzTx/>
              <a:buFontTx/>
              <a:buNone/>
              <a:defRPr sz="7915" b="1"/>
            </a:lvl3pPr>
            <a:lvl4pPr marL="0" indent="4540440">
              <a:buSzTx/>
              <a:buFontTx/>
              <a:buNone/>
              <a:defRPr sz="7915" b="1"/>
            </a:lvl4pPr>
            <a:lvl5pPr marL="0" indent="6053920">
              <a:buSzTx/>
              <a:buFontTx/>
              <a:buNone/>
              <a:defRPr sz="7915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5322813" y="10490540"/>
            <a:ext cx="12867535" cy="5141248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5500" b="1"/>
            </a:lvl1pPr>
          </a:lstStyle>
          <a:p>
            <a:pPr marL="0" indent="0">
              <a:buSzTx/>
              <a:buFontTx/>
              <a:buNone/>
              <a:defRPr sz="55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2084820" y="2852949"/>
            <a:ext cx="9761985" cy="9985322"/>
          </a:xfrm>
          <a:prstGeom prst="rect">
            <a:avLst/>
          </a:prstGeom>
        </p:spPr>
        <p:txBody>
          <a:bodyPr anchor="b"/>
          <a:lstStyle>
            <a:lvl1pPr>
              <a:defRPr sz="10507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67539" y="6161590"/>
            <a:ext cx="15322808" cy="30411647"/>
          </a:xfrm>
          <a:prstGeom prst="rect">
            <a:avLst/>
          </a:prstGeom>
        </p:spPr>
        <p:txBody>
          <a:bodyPr/>
          <a:lstStyle>
            <a:lvl1pPr>
              <a:defRPr sz="10507"/>
            </a:lvl1pPr>
            <a:lvl2pPr marL="2376636" indent="-863156">
              <a:defRPr sz="10507"/>
            </a:lvl2pPr>
            <a:lvl3pPr marL="4031360" indent="-1004401">
              <a:defRPr sz="10507"/>
            </a:lvl3pPr>
            <a:lvl4pPr marL="5741357" indent="-1200910">
              <a:defRPr sz="10507"/>
            </a:lvl4pPr>
            <a:lvl5pPr marL="7254830" indent="-1200910">
              <a:defRPr sz="1050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084825" y="12838277"/>
            <a:ext cx="9761986" cy="2378448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600"/>
            </a:lvl1pPr>
          </a:lstStyle>
          <a:p>
            <a:pPr marL="0" indent="0">
              <a:buSzTx/>
              <a:buFontTx/>
              <a:buNone/>
              <a:defRPr sz="3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084820" y="2852949"/>
            <a:ext cx="9761985" cy="9985322"/>
          </a:xfrm>
          <a:prstGeom prst="rect">
            <a:avLst/>
          </a:prstGeom>
        </p:spPr>
        <p:txBody>
          <a:bodyPr anchor="b"/>
          <a:lstStyle>
            <a:lvl1pPr>
              <a:defRPr sz="10507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2867539" y="6161590"/>
            <a:ext cx="15322808" cy="3041164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84820" y="12838276"/>
            <a:ext cx="9761985" cy="2378448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5182"/>
            </a:lvl1pPr>
            <a:lvl2pPr marL="0" indent="1513481">
              <a:buSzTx/>
              <a:buFontTx/>
              <a:buNone/>
              <a:defRPr sz="5182"/>
            </a:lvl2pPr>
            <a:lvl3pPr marL="0" indent="3026962">
              <a:buSzTx/>
              <a:buFontTx/>
              <a:buNone/>
              <a:defRPr sz="5182"/>
            </a:lvl3pPr>
            <a:lvl4pPr marL="0" indent="4540440">
              <a:buSzTx/>
              <a:buFontTx/>
              <a:buNone/>
              <a:defRPr sz="5182"/>
            </a:lvl4pPr>
            <a:lvl5pPr marL="0" indent="6053920">
              <a:buSzTx/>
              <a:buFontTx/>
              <a:buNone/>
              <a:defRPr sz="5182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1031749" y="15674059"/>
            <a:ext cx="28203782" cy="1541149"/>
          </a:xfrm>
          <a:prstGeom prst="rect">
            <a:avLst/>
          </a:prstGeom>
        </p:spPr>
        <p:txBody>
          <a:bodyPr lIns="157708" tIns="157708" rIns="157708" bIns="157708" anchor="t"/>
          <a:lstStyle>
            <a:lvl1pPr defTabSz="7019040">
              <a:lnSpc>
                <a:spcPct val="100000"/>
              </a:lnSpc>
              <a:defRPr sz="21302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1749" y="17577830"/>
            <a:ext cx="28203782" cy="9193601"/>
          </a:xfrm>
          <a:prstGeom prst="rect">
            <a:avLst/>
          </a:prstGeom>
        </p:spPr>
        <p:txBody>
          <a:bodyPr lIns="157708" tIns="157708" rIns="157708" bIns="157708"/>
          <a:lstStyle>
            <a:lvl1pPr marL="3728775" indent="-3509434" defTabSz="701904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9600"/>
              <a:buChar char="●"/>
              <a:defRPr sz="1381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394914" indent="-3249477" defTabSz="701904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9600"/>
              <a:buChar char="○"/>
              <a:defRPr sz="1381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272272" indent="-3249477" defTabSz="701904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9600"/>
              <a:buChar char="■"/>
              <a:defRPr sz="1381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149629" indent="-3249477" defTabSz="701904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9600"/>
              <a:buChar char="●"/>
              <a:defRPr sz="1381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026990" indent="-3249477" defTabSz="701904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9600"/>
              <a:buChar char="○"/>
              <a:defRPr sz="1381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8006013" y="26807398"/>
            <a:ext cx="1854653" cy="1494996"/>
          </a:xfrm>
          <a:prstGeom prst="rect">
            <a:avLst/>
          </a:prstGeom>
        </p:spPr>
        <p:txBody>
          <a:bodyPr lIns="157708" tIns="157708" rIns="157708" bIns="157708">
            <a:normAutofit/>
          </a:bodyPr>
          <a:lstStyle>
            <a:lvl1pPr defTabSz="7019040">
              <a:defRPr sz="9788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080875" y="2278407"/>
            <a:ext cx="26105529" cy="827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080875" y="11391989"/>
            <a:ext cx="26105529" cy="2715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508980" y="40458038"/>
            <a:ext cx="677428" cy="69018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3885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 spd="med"/>
  <p:txStyles>
    <p:titleStyle>
      <a:lvl1pPr marL="0" marR="0" indent="0" algn="l" defTabSz="302696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3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302696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3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302696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3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302696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3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302696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3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302696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3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302696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3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302696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3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302696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537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756739" marR="0" indent="-756739" algn="l" defTabSz="3026962" rtl="0" latinLnBrk="0">
        <a:lnSpc>
          <a:spcPct val="90000"/>
        </a:lnSpc>
        <a:spcBef>
          <a:spcPts val="3310"/>
        </a:spcBef>
        <a:spcAft>
          <a:spcPts val="0"/>
        </a:spcAft>
        <a:buClrTx/>
        <a:buSzPct val="100000"/>
        <a:buFont typeface="Arial"/>
        <a:buChar char="•"/>
        <a:tabLst/>
        <a:defRPr sz="921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2394050" marR="0" indent="-880569" algn="l" defTabSz="3026962" rtl="0" latinLnBrk="0">
        <a:lnSpc>
          <a:spcPct val="90000"/>
        </a:lnSpc>
        <a:spcBef>
          <a:spcPts val="3310"/>
        </a:spcBef>
        <a:spcAft>
          <a:spcPts val="0"/>
        </a:spcAft>
        <a:buClrTx/>
        <a:buSzPct val="100000"/>
        <a:buFont typeface="Arial"/>
        <a:buChar char="•"/>
        <a:tabLst/>
        <a:defRPr sz="921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4079817" marR="0" indent="-1052856" algn="l" defTabSz="3026962" rtl="0" latinLnBrk="0">
        <a:lnSpc>
          <a:spcPct val="90000"/>
        </a:lnSpc>
        <a:spcBef>
          <a:spcPts val="3310"/>
        </a:spcBef>
        <a:spcAft>
          <a:spcPts val="0"/>
        </a:spcAft>
        <a:buClrTx/>
        <a:buSzPct val="100000"/>
        <a:buFont typeface="Arial"/>
        <a:buChar char="•"/>
        <a:tabLst/>
        <a:defRPr sz="921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5721694" marR="0" indent="-1181254" algn="l" defTabSz="3026962" rtl="0" latinLnBrk="0">
        <a:lnSpc>
          <a:spcPct val="90000"/>
        </a:lnSpc>
        <a:spcBef>
          <a:spcPts val="3310"/>
        </a:spcBef>
        <a:spcAft>
          <a:spcPts val="0"/>
        </a:spcAft>
        <a:buClrTx/>
        <a:buSzPct val="100000"/>
        <a:buFont typeface="Arial"/>
        <a:buChar char="•"/>
        <a:tabLst/>
        <a:defRPr sz="921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7235174" marR="0" indent="-1181254" algn="l" defTabSz="3026962" rtl="0" latinLnBrk="0">
        <a:lnSpc>
          <a:spcPct val="90000"/>
        </a:lnSpc>
        <a:spcBef>
          <a:spcPts val="3310"/>
        </a:spcBef>
        <a:spcAft>
          <a:spcPts val="0"/>
        </a:spcAft>
        <a:buClrTx/>
        <a:buSzPct val="100000"/>
        <a:buFont typeface="Arial"/>
        <a:buChar char="•"/>
        <a:tabLst/>
        <a:defRPr sz="921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8748655" marR="0" indent="-1181254" algn="l" defTabSz="3026962" rtl="0" latinLnBrk="0">
        <a:lnSpc>
          <a:spcPct val="90000"/>
        </a:lnSpc>
        <a:spcBef>
          <a:spcPts val="3310"/>
        </a:spcBef>
        <a:spcAft>
          <a:spcPts val="0"/>
        </a:spcAft>
        <a:buClrTx/>
        <a:buSzPct val="100000"/>
        <a:buFont typeface="Arial"/>
        <a:buChar char="•"/>
        <a:tabLst/>
        <a:defRPr sz="921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0262134" marR="0" indent="-1181254" algn="l" defTabSz="3026962" rtl="0" latinLnBrk="0">
        <a:lnSpc>
          <a:spcPct val="90000"/>
        </a:lnSpc>
        <a:spcBef>
          <a:spcPts val="3310"/>
        </a:spcBef>
        <a:spcAft>
          <a:spcPts val="0"/>
        </a:spcAft>
        <a:buClrTx/>
        <a:buSzPct val="100000"/>
        <a:buFont typeface="Arial"/>
        <a:buChar char="•"/>
        <a:tabLst/>
        <a:defRPr sz="921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1775617" marR="0" indent="-1181255" algn="l" defTabSz="3026962" rtl="0" latinLnBrk="0">
        <a:lnSpc>
          <a:spcPct val="90000"/>
        </a:lnSpc>
        <a:spcBef>
          <a:spcPts val="3310"/>
        </a:spcBef>
        <a:spcAft>
          <a:spcPts val="0"/>
        </a:spcAft>
        <a:buClrTx/>
        <a:buSzPct val="100000"/>
        <a:buFont typeface="Arial"/>
        <a:buChar char="•"/>
        <a:tabLst/>
        <a:defRPr sz="921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3289098" marR="0" indent="-1181255" algn="l" defTabSz="3026962" rtl="0" latinLnBrk="0">
        <a:lnSpc>
          <a:spcPct val="90000"/>
        </a:lnSpc>
        <a:spcBef>
          <a:spcPts val="3310"/>
        </a:spcBef>
        <a:spcAft>
          <a:spcPts val="0"/>
        </a:spcAft>
        <a:buClrTx/>
        <a:buSzPct val="100000"/>
        <a:buFont typeface="Arial"/>
        <a:buChar char="•"/>
        <a:tabLst/>
        <a:defRPr sz="921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658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58035" algn="r" defTabSz="658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316069" algn="r" defTabSz="658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974104" algn="r" defTabSz="658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632139" algn="r" defTabSz="658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290176" algn="r" defTabSz="658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948212" algn="r" defTabSz="658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606245" algn="r" defTabSz="658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5264279" algn="r" defTabSz="6580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8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emf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33" Type="http://schemas.openxmlformats.org/officeDocument/2006/relationships/image" Target="../media/image31.emf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emf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emf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ounded Rectangle 595">
            <a:extLst>
              <a:ext uri="{FF2B5EF4-FFF2-40B4-BE49-F238E27FC236}">
                <a16:creationId xmlns:a16="http://schemas.microsoft.com/office/drawing/2014/main" id="{D8ACCD9F-F687-D57E-FE5A-F0217DFC0E87}"/>
              </a:ext>
            </a:extLst>
          </p:cNvPr>
          <p:cNvSpPr/>
          <p:nvPr/>
        </p:nvSpPr>
        <p:spPr>
          <a:xfrm>
            <a:off x="9133260" y="20042519"/>
            <a:ext cx="4570360" cy="36541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41275" cap="flat">
            <a:solidFill>
              <a:schemeClr val="tx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Picture 2" descr="Computational Linguistics - ACL 2025">
            <a:extLst>
              <a:ext uri="{FF2B5EF4-FFF2-40B4-BE49-F238E27FC236}">
                <a16:creationId xmlns:a16="http://schemas.microsoft.com/office/drawing/2014/main" id="{3599CF89-42B8-5746-2A94-77C06D18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11" y="308544"/>
            <a:ext cx="5599680" cy="121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3">
            <a:extLst>
              <a:ext uri="{FF2B5EF4-FFF2-40B4-BE49-F238E27FC236}">
                <a16:creationId xmlns:a16="http://schemas.microsoft.com/office/drawing/2014/main" id="{11206A1B-57EA-15AB-533C-8BAEBB6A100D}"/>
              </a:ext>
            </a:extLst>
          </p:cNvPr>
          <p:cNvSpPr txBox="1"/>
          <p:nvPr/>
        </p:nvSpPr>
        <p:spPr>
          <a:xfrm>
            <a:off x="2838882" y="-160983"/>
            <a:ext cx="22881928" cy="190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0429" tIns="60429" rIns="60429" bIns="60429" anchor="b">
            <a:normAutofit/>
          </a:bodyPr>
          <a:lstStyle/>
          <a:p>
            <a:pPr algn="ctr" defTabSz="3158568">
              <a:lnSpc>
                <a:spcPct val="90000"/>
              </a:lnSpc>
              <a:defRPr sz="4400" b="1">
                <a:solidFill>
                  <a:srgbClr val="00349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6000" dirty="0">
                <a:latin typeface="+mj-lt"/>
              </a:rPr>
              <a:t>LADDER: Language-Driven Slice Discovery and Error Rectification in Vision Classifiers</a:t>
            </a:r>
            <a:endParaRPr lang="en-US" sz="6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19BBBC9A-AF2F-5424-8F8D-D91B484989DF}"/>
              </a:ext>
            </a:extLst>
          </p:cNvPr>
          <p:cNvSpPr txBox="1"/>
          <p:nvPr/>
        </p:nvSpPr>
        <p:spPr>
          <a:xfrm>
            <a:off x="-887354" y="707649"/>
            <a:ext cx="31582451" cy="3005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0429" tIns="60429" rIns="60429" bIns="60429" anchor="b">
            <a:normAutofit/>
          </a:bodyPr>
          <a:lstStyle/>
          <a:p>
            <a:pPr algn="ctr" defTabSz="3158568">
              <a:lnSpc>
                <a:spcPct val="15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3500" dirty="0">
                <a:latin typeface="+mj-lt"/>
                <a:cs typeface="Times New Roman" panose="02020603050405020304" pitchFamily="18" charset="0"/>
              </a:rPr>
              <a:t>   Shantanu Ghosh</a:t>
            </a:r>
            <a:r>
              <a:rPr lang="en-US" sz="3500" baseline="30000" dirty="0">
                <a:latin typeface="+mj-lt"/>
                <a:cs typeface="Times New Roman" panose="02020603050405020304" pitchFamily="18" charset="0"/>
              </a:rPr>
              <a:t>1</a:t>
            </a:r>
            <a:r>
              <a:rPr lang="en-US" sz="3500" dirty="0">
                <a:latin typeface="+mj-lt"/>
                <a:cs typeface="Times New Roman" panose="02020603050405020304" pitchFamily="18" charset="0"/>
              </a:rPr>
              <a:t>, Rayan Syed</a:t>
            </a:r>
            <a:r>
              <a:rPr lang="en-US" sz="3500" baseline="30000" dirty="0">
                <a:latin typeface="+mj-lt"/>
                <a:cs typeface="Times New Roman" panose="02020603050405020304" pitchFamily="18" charset="0"/>
              </a:rPr>
              <a:t>1</a:t>
            </a:r>
            <a:r>
              <a:rPr lang="en-US" sz="35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latin typeface="+mj-lt"/>
                <a:cs typeface="Times New Roman" panose="02020603050405020304" pitchFamily="18" charset="0"/>
              </a:rPr>
              <a:t>Chenyu</a:t>
            </a:r>
            <a:r>
              <a:rPr lang="en-US" sz="3500" dirty="0">
                <a:latin typeface="+mj-lt"/>
                <a:cs typeface="Times New Roman" panose="02020603050405020304" pitchFamily="18" charset="0"/>
              </a:rPr>
              <a:t> Wang</a:t>
            </a:r>
            <a:r>
              <a:rPr lang="en-US" sz="3500" baseline="30000" dirty="0">
                <a:latin typeface="+mj-lt"/>
                <a:cs typeface="Times New Roman" panose="02020603050405020304" pitchFamily="18" charset="0"/>
              </a:rPr>
              <a:t>1</a:t>
            </a:r>
            <a:r>
              <a:rPr lang="en-US" sz="3500" dirty="0">
                <a:latin typeface="+mj-lt"/>
                <a:cs typeface="Times New Roman" panose="02020603050405020304" pitchFamily="18" charset="0"/>
              </a:rPr>
              <a:t>, Vaibhav Choudhary</a:t>
            </a:r>
            <a:r>
              <a:rPr lang="en-US" sz="3500" baseline="30000" dirty="0">
                <a:latin typeface="+mj-lt"/>
                <a:cs typeface="Times New Roman" panose="02020603050405020304" pitchFamily="18" charset="0"/>
              </a:rPr>
              <a:t>1</a:t>
            </a:r>
            <a:r>
              <a:rPr lang="en-US" sz="35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latin typeface="+mj-lt"/>
                <a:cs typeface="Times New Roman" panose="02020603050405020304" pitchFamily="18" charset="0"/>
              </a:rPr>
              <a:t>Binxu</a:t>
            </a:r>
            <a:r>
              <a:rPr lang="en-US" sz="3500" dirty="0">
                <a:latin typeface="+mj-lt"/>
                <a:cs typeface="Times New Roman" panose="02020603050405020304" pitchFamily="18" charset="0"/>
              </a:rPr>
              <a:t> Li</a:t>
            </a:r>
            <a:r>
              <a:rPr lang="en-US" sz="3500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3500" dirty="0">
                <a:latin typeface="+mj-lt"/>
                <a:cs typeface="Times New Roman" panose="02020603050405020304" pitchFamily="18" charset="0"/>
              </a:rPr>
              <a:t>, Clare B. Poynton</a:t>
            </a:r>
            <a:r>
              <a:rPr lang="en-US" sz="3500" baseline="30000" dirty="0">
                <a:latin typeface="+mj-lt"/>
                <a:cs typeface="Times New Roman" panose="02020603050405020304" pitchFamily="18" charset="0"/>
              </a:rPr>
              <a:t>3</a:t>
            </a:r>
            <a:r>
              <a:rPr lang="en-US" sz="3500" dirty="0">
                <a:latin typeface="+mj-lt"/>
                <a:cs typeface="Times New Roman" panose="02020603050405020304" pitchFamily="18" charset="0"/>
              </a:rPr>
              <a:t>,  </a:t>
            </a:r>
            <a:r>
              <a:rPr lang="en-US" sz="3500" dirty="0" err="1">
                <a:latin typeface="+mj-lt"/>
                <a:cs typeface="Times New Roman" panose="02020603050405020304" pitchFamily="18" charset="0"/>
              </a:rPr>
              <a:t>Shyam</a:t>
            </a:r>
            <a:r>
              <a:rPr lang="en-US" sz="3500" dirty="0">
                <a:latin typeface="+mj-lt"/>
                <a:cs typeface="Times New Roman" panose="02020603050405020304" pitchFamily="18" charset="0"/>
              </a:rPr>
              <a:t> Visweswaran</a:t>
            </a:r>
            <a:r>
              <a:rPr lang="en-US" sz="3500" baseline="30000" dirty="0">
                <a:latin typeface="+mj-lt"/>
                <a:cs typeface="Times New Roman" panose="02020603050405020304" pitchFamily="18" charset="0"/>
              </a:rPr>
              <a:t>4</a:t>
            </a:r>
            <a:r>
              <a:rPr lang="en-US" sz="35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latin typeface="+mj-lt"/>
                <a:cs typeface="Times New Roman" panose="02020603050405020304" pitchFamily="18" charset="0"/>
              </a:rPr>
              <a:t>Kayhan</a:t>
            </a:r>
            <a:r>
              <a:rPr lang="en-US" sz="3500" dirty="0">
                <a:latin typeface="+mj-lt"/>
                <a:cs typeface="Times New Roman" panose="02020603050405020304" pitchFamily="18" charset="0"/>
              </a:rPr>
              <a:t> Batmanghelich</a:t>
            </a:r>
            <a:r>
              <a:rPr lang="en-US" sz="3500" baseline="30000" dirty="0">
                <a:latin typeface="+mj-lt"/>
                <a:cs typeface="Times New Roman" panose="02020603050405020304" pitchFamily="18" charset="0"/>
              </a:rPr>
              <a:t>1,2</a:t>
            </a:r>
            <a:endParaRPr lang="en-US" sz="4031" baseline="30000" dirty="0">
              <a:latin typeface="+mj-lt"/>
              <a:cs typeface="Times New Roman" panose="02020603050405020304" pitchFamily="18" charset="0"/>
            </a:endParaRPr>
          </a:p>
          <a:p>
            <a:pPr algn="ctr" defTabSz="3158568">
              <a:lnSpc>
                <a:spcPct val="15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3167" baseline="30000" dirty="0">
                <a:latin typeface="+mj-lt"/>
                <a:cs typeface="Times New Roman" panose="02020603050405020304" pitchFamily="18" charset="0"/>
              </a:rPr>
              <a:t>1</a:t>
            </a:r>
            <a:r>
              <a:rPr lang="en-US" sz="3167" dirty="0">
                <a:latin typeface="+mj-lt"/>
                <a:cs typeface="Times New Roman" panose="02020603050405020304" pitchFamily="18" charset="0"/>
              </a:rPr>
              <a:t>Dept. Of Electrical and Computer Engineering, Boston University. </a:t>
            </a:r>
            <a:r>
              <a:rPr lang="en-US" sz="3167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3167" dirty="0">
                <a:latin typeface="+mj-lt"/>
                <a:cs typeface="Times New Roman" panose="02020603050405020304" pitchFamily="18" charset="0"/>
              </a:rPr>
              <a:t>Stanford University. </a:t>
            </a:r>
            <a:r>
              <a:rPr lang="en-US" sz="3167" baseline="30000" dirty="0">
                <a:latin typeface="+mj-lt"/>
                <a:cs typeface="Times New Roman" panose="02020603050405020304" pitchFamily="18" charset="0"/>
              </a:rPr>
              <a:t>3</a:t>
            </a:r>
            <a:r>
              <a:rPr lang="en-US" sz="3167" dirty="0">
                <a:latin typeface="+mj-lt"/>
                <a:cs typeface="Times New Roman" panose="02020603050405020304" pitchFamily="18" charset="0"/>
              </a:rPr>
              <a:t>Boston University </a:t>
            </a:r>
            <a:r>
              <a:rPr lang="en-US" sz="3167" dirty="0" err="1">
                <a:latin typeface="+mj-lt"/>
                <a:cs typeface="Times New Roman" panose="02020603050405020304" pitchFamily="18" charset="0"/>
              </a:rPr>
              <a:t>Chobanian</a:t>
            </a:r>
            <a:r>
              <a:rPr lang="en-US" sz="3167" dirty="0">
                <a:latin typeface="+mj-lt"/>
                <a:cs typeface="Times New Roman" panose="02020603050405020304" pitchFamily="18" charset="0"/>
              </a:rPr>
              <a:t> &amp; Avedisian School of Medicine</a:t>
            </a:r>
            <a:endParaRPr lang="en-US" sz="3167" baseline="30000" dirty="0">
              <a:latin typeface="+mj-lt"/>
              <a:cs typeface="Times New Roman" panose="02020603050405020304" pitchFamily="18" charset="0"/>
            </a:endParaRPr>
          </a:p>
          <a:p>
            <a:pPr algn="ctr" defTabSz="3158568">
              <a:lnSpc>
                <a:spcPct val="150000"/>
              </a:lnSpc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3167" baseline="30000" dirty="0">
                <a:latin typeface="+mj-lt"/>
                <a:cs typeface="Times New Roman" panose="02020603050405020304" pitchFamily="18" charset="0"/>
              </a:rPr>
              <a:t>3</a:t>
            </a:r>
            <a:r>
              <a:rPr lang="en-US" sz="3167" dirty="0">
                <a:latin typeface="+mj-lt"/>
                <a:cs typeface="Times New Roman" panose="02020603050405020304" pitchFamily="18" charset="0"/>
              </a:rPr>
              <a:t>Intelligent Systems Program (ISP), University of Pittsburgh</a:t>
            </a:r>
            <a:endParaRPr lang="en-US" sz="20724" dirty="0">
              <a:latin typeface="+mj-lt"/>
              <a:cs typeface="Times New Roman" panose="02020603050405020304" pitchFamily="18" charset="0"/>
              <a:sym typeface="Calibri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88631D-076B-6128-E47B-2765CD7F1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" y="2080253"/>
            <a:ext cx="1399333" cy="198023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EB1D9D-9A69-4636-2A8D-A8FAE4FA6A86}"/>
              </a:ext>
            </a:extLst>
          </p:cNvPr>
          <p:cNvCxnSpPr>
            <a:cxnSpLocks/>
          </p:cNvCxnSpPr>
          <p:nvPr/>
        </p:nvCxnSpPr>
        <p:spPr>
          <a:xfrm>
            <a:off x="-76261" y="19728597"/>
            <a:ext cx="30393389" cy="0"/>
          </a:xfrm>
          <a:prstGeom prst="line">
            <a:avLst/>
          </a:prstGeom>
          <a:noFill/>
          <a:ln w="127000" cap="flat">
            <a:solidFill>
              <a:schemeClr val="tx2"/>
            </a:solidFill>
            <a:prstDash val="solid"/>
            <a:miter lim="800000"/>
          </a:ln>
          <a:effectLst/>
          <a:scene3d>
            <a:camera prst="orthographicFront"/>
            <a:lightRig rig="chilly" dir="t"/>
          </a:scene3d>
          <a:sp3d prstMaterial="matte">
            <a:bevelT prst="angle"/>
            <a:bevelB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D01BE9-0C6D-D51F-B83E-A01135797A75}"/>
              </a:ext>
            </a:extLst>
          </p:cNvPr>
          <p:cNvGrpSpPr/>
          <p:nvPr/>
        </p:nvGrpSpPr>
        <p:grpSpPr>
          <a:xfrm>
            <a:off x="9744785" y="5617020"/>
            <a:ext cx="3396534" cy="646680"/>
            <a:chOff x="3431025" y="8477359"/>
            <a:chExt cx="2341051" cy="460372"/>
          </a:xfrm>
        </p:grpSpPr>
        <p:sp>
          <p:nvSpPr>
            <p:cNvPr id="68" name="TextBox 43">
              <a:extLst>
                <a:ext uri="{FF2B5EF4-FFF2-40B4-BE49-F238E27FC236}">
                  <a16:creationId xmlns:a16="http://schemas.microsoft.com/office/drawing/2014/main" id="{92CB7DA8-D2EF-989C-A478-81D2E9CCC5FF}"/>
                </a:ext>
              </a:extLst>
            </p:cNvPr>
            <p:cNvSpPr txBox="1"/>
            <p:nvPr/>
          </p:nvSpPr>
          <p:spPr>
            <a:xfrm>
              <a:off x="3431025" y="8477359"/>
              <a:ext cx="532671" cy="460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65797" tIns="65797" rIns="65797" bIns="65797" numCol="1" anchor="t">
              <a:noAutofit/>
            </a:bodyPr>
            <a:lstStyle>
              <a:lvl1pPr defTabSz="914400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2590">
                  <a:latin typeface="+mj-lt"/>
                </a:rPr>
                <a:t>13</a:t>
              </a:r>
            </a:p>
          </p:txBody>
        </p:sp>
        <p:sp>
          <p:nvSpPr>
            <p:cNvPr id="60" name="TextBox 44">
              <a:extLst>
                <a:ext uri="{FF2B5EF4-FFF2-40B4-BE49-F238E27FC236}">
                  <a16:creationId xmlns:a16="http://schemas.microsoft.com/office/drawing/2014/main" id="{28789974-46F0-7F28-4EBF-E97F3FD38E3D}"/>
                </a:ext>
              </a:extLst>
            </p:cNvPr>
            <p:cNvSpPr txBox="1"/>
            <p:nvPr/>
          </p:nvSpPr>
          <p:spPr>
            <a:xfrm>
              <a:off x="5289514" y="8477359"/>
              <a:ext cx="482562" cy="4461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65797" tIns="65797" rIns="65797" bIns="65797" numCol="1" anchor="t">
              <a:noAutofit/>
            </a:bodyPr>
            <a:lstStyle>
              <a:lvl1pPr defTabSz="914400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2590">
                  <a:latin typeface="+mj-lt"/>
                </a:rPr>
                <a:t>15</a:t>
              </a:r>
            </a:p>
          </p:txBody>
        </p: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7FE3FCE-60E5-BEF8-3C5D-AC6A90A8D28F}"/>
              </a:ext>
            </a:extLst>
          </p:cNvPr>
          <p:cNvSpPr txBox="1"/>
          <p:nvPr/>
        </p:nvSpPr>
        <p:spPr>
          <a:xfrm>
            <a:off x="16896889" y="34839476"/>
            <a:ext cx="2585199" cy="50943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3056" tIns="63056" rIns="63056" bIns="63056" numCol="1" spcCol="38100" rtlCol="0" anchor="t">
            <a:spAutoFit/>
          </a:bodyPr>
          <a:lstStyle/>
          <a:p>
            <a:pPr defTabSz="630624"/>
            <a:endParaRPr lang="en-US" sz="2483" dirty="0">
              <a:latin typeface="+mj-lt"/>
            </a:endParaRPr>
          </a:p>
        </p:txBody>
      </p:sp>
      <p:sp>
        <p:nvSpPr>
          <p:cNvPr id="21" name="TextBox 422">
            <a:extLst>
              <a:ext uri="{FF2B5EF4-FFF2-40B4-BE49-F238E27FC236}">
                <a16:creationId xmlns:a16="http://schemas.microsoft.com/office/drawing/2014/main" id="{872A6F3F-3898-B145-4D78-61A32F20E6E4}"/>
              </a:ext>
            </a:extLst>
          </p:cNvPr>
          <p:cNvSpPr txBox="1"/>
          <p:nvPr/>
        </p:nvSpPr>
        <p:spPr>
          <a:xfrm>
            <a:off x="13050715" y="3928338"/>
            <a:ext cx="1405436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5797" rIns="65797">
            <a:spAutoFit/>
          </a:bodyPr>
          <a:lstStyle>
            <a:lvl1pPr algn="ctr">
              <a:defRPr sz="3200" b="1">
                <a:solidFill>
                  <a:srgbClr val="00349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latin typeface="+mj-lt"/>
                <a:ea typeface="+mn-ea"/>
                <a:cs typeface="+mn-cs"/>
                <a:sym typeface="Calibri"/>
              </a:rPr>
              <a:t>Challenges in existing SDMs</a:t>
            </a:r>
          </a:p>
        </p:txBody>
      </p:sp>
      <p:pic>
        <p:nvPicPr>
          <p:cNvPr id="56" name="Picture 55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4BB204FB-DEE7-15A1-7A36-16DF2DDD9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6792" y="218163"/>
            <a:ext cx="5548511" cy="1161487"/>
          </a:xfrm>
          <a:prstGeom prst="rect">
            <a:avLst/>
          </a:prstGeom>
          <a:noFill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16A95C5-6C6F-FEAF-FD61-E5C8C2706725}"/>
              </a:ext>
            </a:extLst>
          </p:cNvPr>
          <p:cNvGrpSpPr/>
          <p:nvPr/>
        </p:nvGrpSpPr>
        <p:grpSpPr>
          <a:xfrm>
            <a:off x="-25221" y="10400583"/>
            <a:ext cx="30401555" cy="2660529"/>
            <a:chOff x="-55225" y="10552126"/>
            <a:chExt cx="30401555" cy="266052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B4EE9B-B4BF-C0AB-7516-DBF8145522C0}"/>
                </a:ext>
              </a:extLst>
            </p:cNvPr>
            <p:cNvCxnSpPr>
              <a:cxnSpLocks/>
            </p:cNvCxnSpPr>
            <p:nvPr/>
          </p:nvCxnSpPr>
          <p:spPr>
            <a:xfrm>
              <a:off x="-30004" y="10552126"/>
              <a:ext cx="30376334" cy="0"/>
            </a:xfrm>
            <a:prstGeom prst="line">
              <a:avLst/>
            </a:prstGeom>
            <a:noFill/>
            <a:ln w="127000" cap="flat">
              <a:solidFill>
                <a:schemeClr val="tx2"/>
              </a:solidFill>
              <a:prstDash val="solid"/>
              <a:miter lim="800000"/>
            </a:ln>
            <a:effectLst/>
            <a:scene3d>
              <a:camera prst="orthographicFront"/>
              <a:lightRig rig="chilly" dir="t"/>
            </a:scene3d>
            <a:sp3d prstMaterial="matte">
              <a:bevelT prst="angle"/>
              <a:bevelB prst="angl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A72429A-5E26-AC7F-687D-182458DA8749}"/>
                </a:ext>
              </a:extLst>
            </p:cNvPr>
            <p:cNvSpPr txBox="1"/>
            <p:nvPr/>
          </p:nvSpPr>
          <p:spPr>
            <a:xfrm>
              <a:off x="-55225" y="10592321"/>
              <a:ext cx="30291311" cy="262033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3056" tIns="63056" rIns="63056" bIns="63056" numCol="1" spcCol="38100" rtlCol="0" anchor="t">
              <a:spAutoFit/>
            </a:bodyPr>
            <a:lstStyle/>
            <a:p>
              <a:pPr defTabSz="630624"/>
              <a:r>
                <a:rPr lang="en-US" sz="5400" b="1" dirty="0">
                  <a:solidFill>
                    <a:schemeClr val="accent1"/>
                  </a:solidFill>
                  <a:latin typeface="+mj-lt"/>
                </a:rPr>
                <a:t>TL;DR: </a:t>
              </a:r>
              <a:r>
                <a:rPr lang="en-US" sz="5400" dirty="0">
                  <a:latin typeface="+mj-lt"/>
                </a:rPr>
                <a:t>LADDER uses LLMs to identify slices with higher systematic errors, w/o requiring annotated bias attributes or group labels. Unlike the traditional methods, it identifies both visual and non-visual sources of bias, enabling  interpretable diagnosis across the vision pipeline.</a:t>
              </a:r>
              <a:endParaRPr lang="en-US" sz="5400" dirty="0">
                <a:solidFill>
                  <a:schemeClr val="tx1"/>
                </a:solidFill>
                <a:latin typeface="+mj-lt"/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E5D6C42-C229-F0CC-20FA-E6D5B704CE38}"/>
              </a:ext>
            </a:extLst>
          </p:cNvPr>
          <p:cNvCxnSpPr>
            <a:cxnSpLocks/>
          </p:cNvCxnSpPr>
          <p:nvPr/>
        </p:nvCxnSpPr>
        <p:spPr>
          <a:xfrm>
            <a:off x="30004" y="3897334"/>
            <a:ext cx="30380777" cy="10728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646327-588F-C830-EC41-35D03E309687}"/>
              </a:ext>
            </a:extLst>
          </p:cNvPr>
          <p:cNvCxnSpPr>
            <a:cxnSpLocks/>
          </p:cNvCxnSpPr>
          <p:nvPr/>
        </p:nvCxnSpPr>
        <p:spPr>
          <a:xfrm>
            <a:off x="14402026" y="4170475"/>
            <a:ext cx="0" cy="6028468"/>
          </a:xfrm>
          <a:prstGeom prst="line">
            <a:avLst/>
          </a:prstGeom>
          <a:noFill/>
          <a:ln w="44450" cap="flat">
            <a:solidFill>
              <a:schemeClr val="tx2"/>
            </a:solidFill>
            <a:prstDash val="lg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A9AF23-99E7-4904-849C-061EEE62552E}"/>
              </a:ext>
            </a:extLst>
          </p:cNvPr>
          <p:cNvCxnSpPr>
            <a:cxnSpLocks/>
          </p:cNvCxnSpPr>
          <p:nvPr/>
        </p:nvCxnSpPr>
        <p:spPr>
          <a:xfrm>
            <a:off x="-35581" y="26691016"/>
            <a:ext cx="30393389" cy="0"/>
          </a:xfrm>
          <a:prstGeom prst="line">
            <a:avLst/>
          </a:prstGeom>
          <a:noFill/>
          <a:ln w="127000" cap="flat">
            <a:solidFill>
              <a:schemeClr val="tx2"/>
            </a:solidFill>
            <a:prstDash val="solid"/>
            <a:miter lim="800000"/>
          </a:ln>
          <a:effectLst/>
          <a:scene3d>
            <a:camera prst="orthographicFront"/>
            <a:lightRig rig="chilly" dir="t"/>
          </a:scene3d>
          <a:sp3d prstMaterial="matte">
            <a:bevelT prst="angle"/>
            <a:bevelB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B78346-A5C6-7930-F82E-C795AB74DD6A}"/>
              </a:ext>
            </a:extLst>
          </p:cNvPr>
          <p:cNvSpPr txBox="1"/>
          <p:nvPr/>
        </p:nvSpPr>
        <p:spPr>
          <a:xfrm>
            <a:off x="13019182" y="26585790"/>
            <a:ext cx="6396303" cy="941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5517" dirty="0">
                <a:solidFill>
                  <a:srgbClr val="0070C0"/>
                </a:solidFill>
                <a:latin typeface="+mj-lt"/>
              </a:rPr>
              <a:t>Quantitative result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0D0AE5-C9D7-C324-7339-2E95D6849301}"/>
              </a:ext>
            </a:extLst>
          </p:cNvPr>
          <p:cNvSpPr txBox="1"/>
          <p:nvPr/>
        </p:nvSpPr>
        <p:spPr>
          <a:xfrm>
            <a:off x="3628052" y="26636510"/>
            <a:ext cx="5925020" cy="941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5517" dirty="0">
                <a:solidFill>
                  <a:srgbClr val="0070C0"/>
                </a:solidFill>
                <a:latin typeface="+mj-lt"/>
              </a:rPr>
              <a:t>Qualitative 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687909-491D-7967-3177-9B065A3CF66C}"/>
              </a:ext>
            </a:extLst>
          </p:cNvPr>
          <p:cNvSpPr txBox="1"/>
          <p:nvPr/>
        </p:nvSpPr>
        <p:spPr>
          <a:xfrm>
            <a:off x="174022" y="3928491"/>
            <a:ext cx="135312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latin typeface="+mj-lt"/>
              </a:rPr>
              <a:t>What is Slice discovery methods (SDMs)?</a:t>
            </a:r>
          </a:p>
          <a:p>
            <a:r>
              <a:rPr lang="en-US" sz="4000" b="0" dirty="0">
                <a:solidFill>
                  <a:schemeClr val="tx1"/>
                </a:solidFill>
                <a:latin typeface="+mj-lt"/>
              </a:rPr>
              <a:t>Identifying coherent subsets of data that exhibit higher systematic error than the overall dataset.</a:t>
            </a:r>
          </a:p>
          <a:p>
            <a:endParaRPr lang="en-US" sz="4000" dirty="0">
              <a:solidFill>
                <a:srgbClr val="0070C0"/>
              </a:solidFill>
              <a:latin typeface="+mj-lt"/>
            </a:endParaRPr>
          </a:p>
          <a:p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90D7F91-7BE5-4669-7DAD-B6154E4646A9}"/>
              </a:ext>
            </a:extLst>
          </p:cNvPr>
          <p:cNvSpPr txBox="1"/>
          <p:nvPr/>
        </p:nvSpPr>
        <p:spPr>
          <a:xfrm>
            <a:off x="14592027" y="4481984"/>
            <a:ext cx="152913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pPr marL="742950" indent="-742950">
              <a:buAutoNum type="arabicPeriod"/>
            </a:pPr>
            <a:r>
              <a:rPr lang="en-US" sz="4000" b="0" dirty="0">
                <a:solidFill>
                  <a:schemeClr val="tx1"/>
                </a:solidFill>
                <a:latin typeface="+mj-lt"/>
              </a:rPr>
              <a:t>Unsupervised slice discovery does not maintain coherence</a:t>
            </a:r>
          </a:p>
          <a:p>
            <a:pPr marL="742950" indent="-742950">
              <a:buFontTx/>
              <a:buAutoNum type="arabicPeriod"/>
            </a:pPr>
            <a:r>
              <a:rPr lang="en-US" sz="4000" b="0" dirty="0">
                <a:solidFill>
                  <a:schemeClr val="tx1"/>
                </a:solidFill>
                <a:latin typeface="+mj-lt"/>
              </a:rPr>
              <a:t>Supervised slice discovery needs objects to be annotated</a:t>
            </a:r>
          </a:p>
          <a:p>
            <a:r>
              <a:rPr lang="en-US" sz="4000" b="0" dirty="0">
                <a:solidFill>
                  <a:schemeClr val="tx1"/>
                </a:solidFill>
                <a:latin typeface="+mj-lt"/>
              </a:rPr>
              <a:t>3.   Existing slice discovery algorithms does not have reasoning</a:t>
            </a:r>
          </a:p>
          <a:p>
            <a:r>
              <a:rPr lang="en-US" sz="4000" b="0" dirty="0">
                <a:solidFill>
                  <a:schemeClr val="tx1"/>
                </a:solidFill>
                <a:latin typeface="+mj-lt"/>
              </a:rPr>
              <a:t>4.   Not utilizing domain knowledge, needed for medical imaging</a:t>
            </a:r>
          </a:p>
          <a:p>
            <a:r>
              <a:rPr lang="en-US" sz="4000" b="0" dirty="0">
                <a:solidFill>
                  <a:schemeClr val="tx1"/>
                </a:solidFill>
                <a:latin typeface="+mj-lt"/>
              </a:rPr>
              <a:t>5.   Only visual biases are detected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  <a:p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3B8A3EC1-786A-1EB0-51B5-DDDF399A9901}"/>
              </a:ext>
            </a:extLst>
          </p:cNvPr>
          <p:cNvSpPr txBox="1"/>
          <p:nvPr/>
        </p:nvSpPr>
        <p:spPr>
          <a:xfrm>
            <a:off x="8133094" y="13017362"/>
            <a:ext cx="17335195" cy="941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5517" b="1">
                <a:solidFill>
                  <a:srgbClr val="0070C0"/>
                </a:solidFill>
              </a:defRPr>
            </a:lvl1pPr>
          </a:lstStyle>
          <a:p>
            <a:r>
              <a:rPr lang="en-US" dirty="0">
                <a:latin typeface="+mj-lt"/>
              </a:rPr>
              <a:t>Tracing Bias with LLM, going beyond visual biases</a:t>
            </a:r>
          </a:p>
        </p:txBody>
      </p: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134E9FCF-03DE-2348-3749-B53D6947A2A7}"/>
              </a:ext>
            </a:extLst>
          </p:cNvPr>
          <p:cNvGrpSpPr/>
          <p:nvPr/>
        </p:nvGrpSpPr>
        <p:grpSpPr>
          <a:xfrm>
            <a:off x="174022" y="13653245"/>
            <a:ext cx="29093498" cy="6529820"/>
            <a:chOff x="750987" y="13869430"/>
            <a:chExt cx="29093498" cy="6529820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1F169A92-2417-EE32-285E-2E63DAC62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3108627" y="14626361"/>
              <a:ext cx="3483864" cy="3483864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4090C7-5FF8-B26F-5D58-597B314FD076}"/>
                </a:ext>
              </a:extLst>
            </p:cNvPr>
            <p:cNvSpPr txBox="1"/>
            <p:nvPr/>
          </p:nvSpPr>
          <p:spPr>
            <a:xfrm>
              <a:off x="3416773" y="14148480"/>
              <a:ext cx="26084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  <a:latin typeface="+mj-lt"/>
                </a:rPr>
                <a:t>Population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A1364DA-7855-DDE3-4334-B02E1511176A}"/>
                </a:ext>
              </a:extLst>
            </p:cNvPr>
            <p:cNvSpPr txBox="1"/>
            <p:nvPr/>
          </p:nvSpPr>
          <p:spPr>
            <a:xfrm>
              <a:off x="10308997" y="14129821"/>
              <a:ext cx="23519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  <a:latin typeface="+mj-lt"/>
                </a:rPr>
                <a:t>Individual</a:t>
              </a: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0C7339F0-7F6E-B915-ECA2-293403590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12419" y="14626361"/>
              <a:ext cx="3483864" cy="3483864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D37EB1E-438C-8FF1-5974-5F044BF0875C}"/>
                </a:ext>
              </a:extLst>
            </p:cNvPr>
            <p:cNvSpPr txBox="1"/>
            <p:nvPr/>
          </p:nvSpPr>
          <p:spPr>
            <a:xfrm>
              <a:off x="17617911" y="13988451"/>
              <a:ext cx="12682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  <a:latin typeface="+mj-lt"/>
                </a:rPr>
                <a:t>Data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8EE42E0-E414-3165-6533-C1A98783F1C8}"/>
                </a:ext>
              </a:extLst>
            </p:cNvPr>
            <p:cNvSpPr txBox="1"/>
            <p:nvPr/>
          </p:nvSpPr>
          <p:spPr>
            <a:xfrm>
              <a:off x="23581484" y="13869430"/>
              <a:ext cx="33489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  <a:latin typeface="+mj-lt"/>
                </a:rPr>
                <a:t>AI Risk Model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3A8BFEC-F82E-2574-DA89-4D237DB1275F}"/>
                </a:ext>
              </a:extLst>
            </p:cNvPr>
            <p:cNvSpPr txBox="1"/>
            <p:nvPr/>
          </p:nvSpPr>
          <p:spPr>
            <a:xfrm>
              <a:off x="750987" y="17334231"/>
              <a:ext cx="964108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Age</a:t>
              </a:r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: [32-88]</a:t>
              </a:r>
            </a:p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Race</a:t>
              </a:r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: 80% Non-Hispanic White, </a:t>
              </a:r>
            </a:p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20% Asian</a:t>
              </a:r>
            </a:p>
            <a:p>
              <a:endParaRPr lang="en-US" sz="4000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27AC60-5665-F56D-08C7-1E496304754A}"/>
                </a:ext>
              </a:extLst>
            </p:cNvPr>
            <p:cNvSpPr txBox="1"/>
            <p:nvPr/>
          </p:nvSpPr>
          <p:spPr>
            <a:xfrm>
              <a:off x="9369158" y="17733313"/>
              <a:ext cx="650175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Reason for Visit</a:t>
              </a:r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: [ ….]</a:t>
              </a:r>
            </a:p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Blood Pressure</a:t>
              </a:r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:  […]</a:t>
              </a:r>
            </a:p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Lab Test</a:t>
              </a:r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:  [….]</a:t>
              </a:r>
            </a:p>
            <a:p>
              <a:endParaRPr lang="en-US" sz="4000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2B2BE83-4CD2-E7E8-56AC-C6B83B91FEC7}"/>
                </a:ext>
              </a:extLst>
            </p:cNvPr>
            <p:cNvSpPr txBox="1"/>
            <p:nvPr/>
          </p:nvSpPr>
          <p:spPr>
            <a:xfrm>
              <a:off x="15597067" y="17844705"/>
              <a:ext cx="624127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Manufacturer</a:t>
              </a:r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: [ ….]</a:t>
              </a:r>
            </a:p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X-ray Dosage</a:t>
              </a:r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:  […]</a:t>
              </a:r>
            </a:p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Aperture Setting</a:t>
              </a:r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:  [….]</a:t>
              </a:r>
            </a:p>
            <a:p>
              <a:endParaRPr lang="en-US" sz="4000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1EE0E60E-23F2-D66D-9DCC-9AE17F91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572502" y="14627391"/>
              <a:ext cx="3482834" cy="3482834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C45E553-75D6-A1A6-6039-468DC80A6790}"/>
                </a:ext>
              </a:extLst>
            </p:cNvPr>
            <p:cNvSpPr txBox="1"/>
            <p:nvPr/>
          </p:nvSpPr>
          <p:spPr>
            <a:xfrm>
              <a:off x="21604061" y="17795584"/>
              <a:ext cx="824042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AI Explanation</a:t>
              </a:r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: AI model identifies calcification on the left breast and 2mm mass on right breast …</a:t>
              </a:r>
            </a:p>
          </p:txBody>
        </p: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D0E6869E-D5D8-F079-CC18-3617D5150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431535" y="14706471"/>
              <a:ext cx="3233100" cy="3233100"/>
            </a:xfrm>
            <a:prstGeom prst="rect">
              <a:avLst/>
            </a:prstGeom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3CEC382C-72C4-A81B-6D80-35E2ABE356ED}"/>
              </a:ext>
            </a:extLst>
          </p:cNvPr>
          <p:cNvSpPr txBox="1"/>
          <p:nvPr/>
        </p:nvSpPr>
        <p:spPr>
          <a:xfrm>
            <a:off x="15505035" y="19728597"/>
            <a:ext cx="3134191" cy="941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5517" b="1">
                <a:solidFill>
                  <a:srgbClr val="0070C0"/>
                </a:solidFill>
              </a:defRPr>
            </a:lvl1pPr>
          </a:lstStyle>
          <a:p>
            <a:r>
              <a:rPr lang="en-US" dirty="0">
                <a:latin typeface="+mj-lt"/>
              </a:rPr>
              <a:t>LADDER</a:t>
            </a:r>
          </a:p>
        </p:txBody>
      </p:sp>
      <p:sp>
        <p:nvSpPr>
          <p:cNvPr id="129" name="TextBox 422">
            <a:extLst>
              <a:ext uri="{FF2B5EF4-FFF2-40B4-BE49-F238E27FC236}">
                <a16:creationId xmlns:a16="http://schemas.microsoft.com/office/drawing/2014/main" id="{8C44F522-DD39-6FA6-E6F0-8086257BBFC1}"/>
              </a:ext>
            </a:extLst>
          </p:cNvPr>
          <p:cNvSpPr txBox="1"/>
          <p:nvPr/>
        </p:nvSpPr>
        <p:spPr>
          <a:xfrm>
            <a:off x="13050715" y="7628774"/>
            <a:ext cx="1405436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65797" rIns="65797">
            <a:spAutoFit/>
          </a:bodyPr>
          <a:lstStyle>
            <a:lvl1pPr algn="ctr">
              <a:defRPr sz="3200" b="1">
                <a:solidFill>
                  <a:srgbClr val="00349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latin typeface="+mj-lt"/>
                <a:ea typeface="+mn-ea"/>
                <a:cs typeface="+mn-cs"/>
                <a:sym typeface="Calibri"/>
              </a:rPr>
              <a:t>Our contribution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1476566-5BD5-0C35-B483-8E7AFED014E3}"/>
              </a:ext>
            </a:extLst>
          </p:cNvPr>
          <p:cNvSpPr txBox="1"/>
          <p:nvPr/>
        </p:nvSpPr>
        <p:spPr>
          <a:xfrm>
            <a:off x="14592027" y="8206782"/>
            <a:ext cx="145564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pPr marL="742950" indent="-742950">
              <a:buAutoNum type="arabicPeriod"/>
            </a:pPr>
            <a:r>
              <a:rPr lang="en-US" sz="4000" b="0" dirty="0">
                <a:solidFill>
                  <a:schemeClr val="tx1"/>
                </a:solidFill>
                <a:latin typeface="+mj-lt"/>
              </a:rPr>
              <a:t>Incorporate reasoning in SDM using LLM</a:t>
            </a:r>
          </a:p>
          <a:p>
            <a:pPr marL="742950" indent="-742950">
              <a:buAutoNum type="arabicPeriod"/>
            </a:pPr>
            <a:r>
              <a:rPr lang="en-US" sz="4000" b="0" dirty="0">
                <a:solidFill>
                  <a:schemeClr val="tx1"/>
                </a:solidFill>
                <a:latin typeface="+mj-lt"/>
              </a:rPr>
              <a:t>No external annotations</a:t>
            </a:r>
          </a:p>
          <a:p>
            <a:pPr marL="742950" indent="-742950">
              <a:buAutoNum type="arabicPeriod"/>
            </a:pPr>
            <a:r>
              <a:rPr lang="en-US" sz="4000" b="0" dirty="0">
                <a:solidFill>
                  <a:schemeClr val="tx1"/>
                </a:solidFill>
                <a:latin typeface="+mj-lt"/>
              </a:rPr>
              <a:t>Detecting beyond visual slices </a:t>
            </a:r>
            <a:endParaRPr lang="en-US" sz="4000" dirty="0">
              <a:solidFill>
                <a:srgbClr val="0070C0"/>
              </a:solidFill>
              <a:latin typeface="+mj-lt"/>
            </a:endParaRPr>
          </a:p>
          <a:p>
            <a:endParaRPr lang="en-US" sz="4000" dirty="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617" name="Group 616">
            <a:extLst>
              <a:ext uri="{FF2B5EF4-FFF2-40B4-BE49-F238E27FC236}">
                <a16:creationId xmlns:a16="http://schemas.microsoft.com/office/drawing/2014/main" id="{A5725893-C1D0-92D7-E9D9-18C958B7B7B9}"/>
              </a:ext>
            </a:extLst>
          </p:cNvPr>
          <p:cNvGrpSpPr/>
          <p:nvPr/>
        </p:nvGrpSpPr>
        <p:grpSpPr>
          <a:xfrm>
            <a:off x="10133411" y="33262767"/>
            <a:ext cx="14199351" cy="4011760"/>
            <a:chOff x="52567" y="38627095"/>
            <a:chExt cx="14199351" cy="4011760"/>
          </a:xfrm>
        </p:grpSpPr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DF950D96-0495-7677-9CDE-B475337E6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567" y="39045442"/>
              <a:ext cx="14199351" cy="3593413"/>
            </a:xfrm>
            <a:prstGeom prst="rect">
              <a:avLst/>
            </a:prstGeom>
          </p:spPr>
        </p:pic>
        <p:sp>
          <p:nvSpPr>
            <p:cNvPr id="710" name="TextBox 709">
              <a:extLst>
                <a:ext uri="{FF2B5EF4-FFF2-40B4-BE49-F238E27FC236}">
                  <a16:creationId xmlns:a16="http://schemas.microsoft.com/office/drawing/2014/main" id="{4B706131-5829-EA22-EDFA-4391006017C1}"/>
                </a:ext>
              </a:extLst>
            </p:cNvPr>
            <p:cNvSpPr txBox="1"/>
            <p:nvPr/>
          </p:nvSpPr>
          <p:spPr>
            <a:xfrm>
              <a:off x="976882" y="38627095"/>
              <a:ext cx="10722807" cy="941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 i="0">
                  <a:solidFill>
                    <a:srgbClr val="CC0000"/>
                  </a:solidFill>
                  <a:effectLst/>
                </a:defRPr>
              </a:lvl1pPr>
            </a:lstStyle>
            <a:p>
              <a:r>
                <a:rPr lang="en-US" sz="5517" dirty="0">
                  <a:solidFill>
                    <a:srgbClr val="0070C0"/>
                  </a:solidFill>
                  <a:latin typeface="+mj-lt"/>
                </a:rPr>
                <a:t>Detecting beyond visual biases</a:t>
              </a:r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859DB1BE-2CB0-B4D3-4A7E-7181045ADFC7}"/>
              </a:ext>
            </a:extLst>
          </p:cNvPr>
          <p:cNvGrpSpPr>
            <a:grpSpLocks noChangeAspect="1"/>
          </p:cNvGrpSpPr>
          <p:nvPr/>
        </p:nvGrpSpPr>
        <p:grpSpPr>
          <a:xfrm>
            <a:off x="8863575" y="37350898"/>
            <a:ext cx="9211407" cy="5190083"/>
            <a:chOff x="14481019" y="37321184"/>
            <a:chExt cx="9579867" cy="5397688"/>
          </a:xfrm>
        </p:grpSpPr>
        <p:pic>
          <p:nvPicPr>
            <p:cNvPr id="155" name="Picture 6">
              <a:extLst>
                <a:ext uri="{FF2B5EF4-FFF2-40B4-BE49-F238E27FC236}">
                  <a16:creationId xmlns:a16="http://schemas.microsoft.com/office/drawing/2014/main" id="{64F3EA5E-3BC2-1B62-B3EE-F3EBD3001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3181" y="38079338"/>
              <a:ext cx="8538302" cy="4639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8863EF1-2040-7797-D976-5317B092A7A7}"/>
                </a:ext>
              </a:extLst>
            </p:cNvPr>
            <p:cNvSpPr txBox="1"/>
            <p:nvPr/>
          </p:nvSpPr>
          <p:spPr>
            <a:xfrm>
              <a:off x="14481019" y="37321184"/>
              <a:ext cx="9579867" cy="941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 i="0">
                  <a:solidFill>
                    <a:srgbClr val="CC0000"/>
                  </a:solidFill>
                  <a:effectLst/>
                </a:defRPr>
              </a:lvl1pPr>
            </a:lstStyle>
            <a:p>
              <a:r>
                <a:rPr lang="en-US" sz="5517" dirty="0">
                  <a:solidFill>
                    <a:srgbClr val="0070C0"/>
                  </a:solidFill>
                  <a:latin typeface="+mj-lt"/>
                </a:rPr>
                <a:t>Biases across architectures</a:t>
              </a:r>
            </a:p>
          </p:txBody>
        </p: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E76CEEEA-AFD5-766D-2E83-759F6CE4B624}"/>
              </a:ext>
            </a:extLst>
          </p:cNvPr>
          <p:cNvGrpSpPr/>
          <p:nvPr/>
        </p:nvGrpSpPr>
        <p:grpSpPr>
          <a:xfrm>
            <a:off x="22685250" y="26792268"/>
            <a:ext cx="17640010" cy="6164651"/>
            <a:chOff x="24266683" y="37321184"/>
            <a:chExt cx="17640010" cy="6164651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83E322BB-5A19-CF99-6FCB-6BB26A728221}"/>
                </a:ext>
              </a:extLst>
            </p:cNvPr>
            <p:cNvSpPr txBox="1"/>
            <p:nvPr/>
          </p:nvSpPr>
          <p:spPr>
            <a:xfrm>
              <a:off x="24701890" y="38318557"/>
              <a:ext cx="1071899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+mj-lt"/>
                </a:rPr>
                <a:t>✅ </a:t>
              </a:r>
              <a:r>
                <a:rPr lang="en-US" sz="3600" dirty="0">
                  <a:latin typeface="+mj-lt"/>
                </a:rPr>
                <a:t>200+ Classifiers</a:t>
              </a:r>
            </a:p>
            <a:p>
              <a:r>
                <a:rPr lang="en-US" sz="3600" b="1" dirty="0">
                  <a:latin typeface="+mj-lt"/>
                </a:rPr>
                <a:t>📁 6 Datasets Used</a:t>
              </a:r>
            </a:p>
            <a:p>
              <a:r>
                <a:rPr lang="en-US" sz="3600" dirty="0">
                  <a:latin typeface="+mj-lt"/>
                </a:rPr>
                <a:t>🚀 GPT-4o as primary LLM</a:t>
              </a:r>
            </a:p>
            <a:p>
              <a:r>
                <a:rPr lang="en-US" sz="3600" dirty="0">
                  <a:solidFill>
                    <a:srgbClr val="BCBEC4"/>
                  </a:solidFill>
                  <a:effectLst/>
                  <a:highlight>
                    <a:srgbClr val="1E1F22"/>
                  </a:highlight>
                </a:rPr>
                <a:t>🧠</a:t>
              </a:r>
              <a:r>
                <a:rPr lang="en-US" sz="3600" dirty="0">
                  <a:latin typeface="+mj-lt"/>
                </a:rPr>
                <a:t> Using </a:t>
              </a:r>
              <a:r>
                <a:rPr lang="en-US" sz="3600" dirty="0" err="1">
                  <a:latin typeface="+mj-lt"/>
                </a:rPr>
                <a:t>LLaVA</a:t>
              </a:r>
              <a:r>
                <a:rPr lang="en-US" sz="3600" dirty="0">
                  <a:latin typeface="+mj-lt"/>
                </a:rPr>
                <a:t> to eliminate the </a:t>
              </a:r>
            </a:p>
            <a:p>
              <a:r>
                <a:rPr lang="en-US" sz="3600" dirty="0">
                  <a:latin typeface="+mj-lt"/>
                </a:rPr>
                <a:t>     need of captions/reports.</a:t>
              </a:r>
            </a:p>
            <a:p>
              <a:endParaRPr lang="en-US" sz="3600" dirty="0">
                <a:solidFill>
                  <a:srgbClr val="BCBEC4"/>
                </a:solidFill>
                <a:effectLst/>
                <a:highlight>
                  <a:srgbClr val="1E1F22"/>
                </a:highlight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33940F7-4174-2CF0-7A77-EADE135C60BB}"/>
                </a:ext>
              </a:extLst>
            </p:cNvPr>
            <p:cNvSpPr txBox="1"/>
            <p:nvPr/>
          </p:nvSpPr>
          <p:spPr>
            <a:xfrm>
              <a:off x="24643182" y="41177511"/>
              <a:ext cx="17263511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latin typeface="+mj-lt"/>
                </a:rPr>
                <a:t>🤖 Ablations</a:t>
              </a:r>
            </a:p>
            <a:p>
              <a:pPr lvl="1"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+mj-lt"/>
                </a:rPr>
                <a:t>🧠 4 LLMs</a:t>
              </a:r>
            </a:p>
            <a:p>
              <a:pPr lvl="1"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+mj-lt"/>
                </a:rPr>
                <a:t>🕵️‍♀️ 2 SDMs</a:t>
              </a:r>
            </a:p>
            <a:p>
              <a:pPr lvl="1"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+mj-lt"/>
                </a:rPr>
                <a:t>🧹 12 Mitigation methods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F4AF1CF-FD99-B423-3027-19DE1708D553}"/>
                </a:ext>
              </a:extLst>
            </p:cNvPr>
            <p:cNvSpPr txBox="1"/>
            <p:nvPr/>
          </p:nvSpPr>
          <p:spPr>
            <a:xfrm>
              <a:off x="24266683" y="37321184"/>
              <a:ext cx="6165470" cy="941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 i="0">
                  <a:solidFill>
                    <a:srgbClr val="CC0000"/>
                  </a:solidFill>
                  <a:effectLst/>
                </a:defRPr>
              </a:lvl1pPr>
            </a:lstStyle>
            <a:p>
              <a:r>
                <a:rPr lang="en-US" sz="5517" dirty="0">
                  <a:solidFill>
                    <a:srgbClr val="0070C0"/>
                  </a:solidFill>
                  <a:latin typeface="+mj-lt"/>
                </a:rPr>
                <a:t>More in our paper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11C9D62-EADA-8373-6308-75EBB4E685B8}"/>
              </a:ext>
            </a:extLst>
          </p:cNvPr>
          <p:cNvGrpSpPr/>
          <p:nvPr/>
        </p:nvGrpSpPr>
        <p:grpSpPr>
          <a:xfrm>
            <a:off x="130856" y="5919289"/>
            <a:ext cx="14623628" cy="4334228"/>
            <a:chOff x="-333944" y="6259166"/>
            <a:chExt cx="14623628" cy="433422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F7B8E68-DE24-BAA1-4BD6-EC8B1BFC00C6}"/>
                </a:ext>
              </a:extLst>
            </p:cNvPr>
            <p:cNvGrpSpPr/>
            <p:nvPr/>
          </p:nvGrpSpPr>
          <p:grpSpPr>
            <a:xfrm>
              <a:off x="799012" y="6385021"/>
              <a:ext cx="12965290" cy="4208373"/>
              <a:chOff x="946634" y="8523243"/>
              <a:chExt cx="12680471" cy="3695336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3790A88-F7E6-B3EF-293C-C9F47D83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75827" y="8523243"/>
                <a:ext cx="12451278" cy="3695336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756321B-A2DB-913B-D461-E25B89F2DC78}"/>
                  </a:ext>
                </a:extLst>
              </p:cNvPr>
              <p:cNvSpPr/>
              <p:nvPr/>
            </p:nvSpPr>
            <p:spPr>
              <a:xfrm>
                <a:off x="946634" y="8598596"/>
                <a:ext cx="12451278" cy="3243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E1A3C9-39B3-60F4-DF59-259A7E1E1E59}"/>
                </a:ext>
              </a:extLst>
            </p:cNvPr>
            <p:cNvSpPr txBox="1"/>
            <p:nvPr/>
          </p:nvSpPr>
          <p:spPr>
            <a:xfrm rot="16200000">
              <a:off x="-1535235" y="7864611"/>
              <a:ext cx="384913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FF0000"/>
                  </a:solidFill>
                  <a:latin typeface="+mj-lt"/>
                </a:rPr>
                <a:t>Landbird</a:t>
              </a:r>
              <a:r>
                <a:rPr lang="en-US" sz="3200" b="1" dirty="0">
                  <a:solidFill>
                    <a:srgbClr val="FF0000"/>
                  </a:solidFill>
                  <a:latin typeface="+mj-lt"/>
                </a:rPr>
                <a:t> on water </a:t>
              </a:r>
            </a:p>
            <a:p>
              <a:pPr algn="ctr"/>
              <a:r>
                <a:rPr lang="en-US" sz="3200" b="1" dirty="0">
                  <a:solidFill>
                    <a:srgbClr val="FF0000"/>
                  </a:solidFill>
                  <a:latin typeface="+mj-lt"/>
                </a:rPr>
                <a:t>accuracy: 68%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+mj-lt"/>
                </a:rPr>
                <a:t>(Detected by DOMINO)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8FDC4B-5BD2-69F3-42E8-4618C04E17F6}"/>
                </a:ext>
              </a:extLst>
            </p:cNvPr>
            <p:cNvSpPr txBox="1"/>
            <p:nvPr/>
          </p:nvSpPr>
          <p:spPr>
            <a:xfrm>
              <a:off x="35461" y="6259166"/>
              <a:ext cx="142542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0000"/>
                  </a:solidFill>
                  <a:latin typeface="+mj-lt"/>
                </a:rPr>
                <a:t>Overall Accuracy of the dataset: 88%. Accuracy of </a:t>
              </a:r>
              <a:r>
                <a:rPr lang="en-US" sz="3200" b="1" dirty="0" err="1">
                  <a:solidFill>
                    <a:srgbClr val="FF0000"/>
                  </a:solidFill>
                  <a:latin typeface="+mj-lt"/>
                </a:rPr>
                <a:t>Landbird</a:t>
              </a:r>
              <a:r>
                <a:rPr lang="en-US" sz="3200" b="1" dirty="0">
                  <a:solidFill>
                    <a:srgbClr val="FF0000"/>
                  </a:solidFill>
                  <a:latin typeface="+mj-lt"/>
                </a:rPr>
                <a:t> class: 83% 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2DAB27-9E0A-6668-595A-B44B1C6E944F}"/>
              </a:ext>
            </a:extLst>
          </p:cNvPr>
          <p:cNvGrpSpPr/>
          <p:nvPr/>
        </p:nvGrpSpPr>
        <p:grpSpPr>
          <a:xfrm>
            <a:off x="396623" y="19835101"/>
            <a:ext cx="29486756" cy="7071188"/>
            <a:chOff x="396623" y="19835101"/>
            <a:chExt cx="29486756" cy="707118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A5C47F-0CAC-476B-8A71-B9F88F8D9078}"/>
                </a:ext>
              </a:extLst>
            </p:cNvPr>
            <p:cNvSpPr txBox="1"/>
            <p:nvPr/>
          </p:nvSpPr>
          <p:spPr>
            <a:xfrm>
              <a:off x="27138277" y="19835101"/>
              <a:ext cx="2079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+mj-lt"/>
                </a:rPr>
                <a:t>Slices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2480F9E-2A36-AD73-BDB3-5B69FBEF0EE8}"/>
                </a:ext>
              </a:extLst>
            </p:cNvPr>
            <p:cNvGrpSpPr/>
            <p:nvPr/>
          </p:nvGrpSpPr>
          <p:grpSpPr>
            <a:xfrm>
              <a:off x="396623" y="19874218"/>
              <a:ext cx="29486756" cy="7032071"/>
              <a:chOff x="396623" y="19874218"/>
              <a:chExt cx="29486756" cy="703207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C32913F-CA07-1AA5-4795-FE44ADECDEB9}"/>
                  </a:ext>
                </a:extLst>
              </p:cNvPr>
              <p:cNvGrpSpPr/>
              <p:nvPr/>
            </p:nvGrpSpPr>
            <p:grpSpPr>
              <a:xfrm>
                <a:off x="4901845" y="23763985"/>
                <a:ext cx="5440697" cy="3028283"/>
                <a:chOff x="4901845" y="23763985"/>
                <a:chExt cx="5440697" cy="3028283"/>
              </a:xfrm>
            </p:grpSpPr>
            <p:sp>
              <p:nvSpPr>
                <p:cNvPr id="558" name="TextBox 557">
                  <a:extLst>
                    <a:ext uri="{FF2B5EF4-FFF2-40B4-BE49-F238E27FC236}">
                      <a16:creationId xmlns:a16="http://schemas.microsoft.com/office/drawing/2014/main" id="{10C01E7A-0455-62BC-AA44-33B18927AD23}"/>
                    </a:ext>
                  </a:extLst>
                </p:cNvPr>
                <p:cNvSpPr txBox="1"/>
                <p:nvPr/>
              </p:nvSpPr>
              <p:spPr>
                <a:xfrm>
                  <a:off x="4901845" y="24237723"/>
                  <a:ext cx="5440697" cy="25545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Manufacturer</a:t>
                  </a:r>
                  <a:r>
                    <a:rPr lang="en-US" sz="3200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: [ ….]</a:t>
                  </a:r>
                </a:p>
                <a:p>
                  <a:r>
                    <a:rPr lang="en-US" sz="32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X-ray Dosage</a:t>
                  </a:r>
                  <a:r>
                    <a:rPr lang="en-US" sz="3200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:  […]</a:t>
                  </a:r>
                </a:p>
                <a:p>
                  <a:r>
                    <a:rPr lang="en-US" sz="3200" b="1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Aperture Setting</a:t>
                  </a:r>
                  <a:r>
                    <a:rPr lang="en-US" sz="3200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:  [….]</a:t>
                  </a:r>
                </a:p>
                <a:p>
                  <a:r>
                    <a:rPr lang="en-US" sz="3200" dirty="0">
                      <a:solidFill>
                        <a:schemeClr val="accent6">
                          <a:lumMod val="75000"/>
                        </a:schemeClr>
                      </a:solidFill>
                      <a:latin typeface="+mj-lt"/>
                    </a:rPr>
                    <a:t>               </a:t>
                  </a:r>
                </a:p>
                <a:p>
                  <a:endParaRPr lang="en-US" sz="32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559" name="TextBox 558">
                  <a:extLst>
                    <a:ext uri="{FF2B5EF4-FFF2-40B4-BE49-F238E27FC236}">
                      <a16:creationId xmlns:a16="http://schemas.microsoft.com/office/drawing/2014/main" id="{ED9BB524-A455-7D5C-206A-735B1A87D95D}"/>
                    </a:ext>
                  </a:extLst>
                </p:cNvPr>
                <p:cNvSpPr txBox="1"/>
                <p:nvPr/>
              </p:nvSpPr>
              <p:spPr>
                <a:xfrm>
                  <a:off x="4932581" y="23763985"/>
                  <a:ext cx="471635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+mj-lt"/>
                    </a:rPr>
                    <a:t>Metadata (</a:t>
                  </a:r>
                  <a:r>
                    <a:rPr lang="en-US" sz="3200" dirty="0" err="1">
                      <a:latin typeface="+mj-lt"/>
                    </a:rPr>
                    <a:t>e.g</a:t>
                  </a:r>
                  <a:r>
                    <a:rPr lang="en-US" sz="3200" dirty="0">
                      <a:latin typeface="+mj-lt"/>
                    </a:rPr>
                    <a:t>, DICOMS)</a:t>
                  </a: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4EBDA2-5316-64C1-135D-D8E093217A99}"/>
                  </a:ext>
                </a:extLst>
              </p:cNvPr>
              <p:cNvSpPr txBox="1"/>
              <p:nvPr/>
            </p:nvSpPr>
            <p:spPr>
              <a:xfrm>
                <a:off x="399974" y="24351744"/>
                <a:ext cx="5216111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Age</a:t>
                </a:r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: [ ….]</a:t>
                </a:r>
              </a:p>
              <a:p>
                <a:r>
                  <a:rPr lang="en-US" sz="32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Blood Pressure</a:t>
                </a:r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:  […]</a:t>
                </a:r>
              </a:p>
              <a:p>
                <a:r>
                  <a:rPr lang="en-US" sz="3200" b="1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Lab Test</a:t>
                </a:r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:  [….]</a:t>
                </a:r>
              </a:p>
              <a:p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          </a:t>
                </a:r>
              </a:p>
              <a:p>
                <a:endParaRPr lang="en-US" sz="3200" dirty="0">
                  <a:solidFill>
                    <a:schemeClr val="accent6">
                      <a:lumMod val="75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9DBA7EA-C4E4-18B8-5B1E-4264C808C870}"/>
                  </a:ext>
                </a:extLst>
              </p:cNvPr>
              <p:cNvGrpSpPr/>
              <p:nvPr/>
            </p:nvGrpSpPr>
            <p:grpSpPr>
              <a:xfrm>
                <a:off x="396623" y="19874218"/>
                <a:ext cx="29486756" cy="6416847"/>
                <a:chOff x="396623" y="19874218"/>
                <a:chExt cx="29486756" cy="6416847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CF67EC0-BAC0-4DCB-34C3-DBE60DD689E0}"/>
                    </a:ext>
                  </a:extLst>
                </p:cNvPr>
                <p:cNvSpPr/>
                <p:nvPr/>
              </p:nvSpPr>
              <p:spPr>
                <a:xfrm>
                  <a:off x="20158830" y="23981038"/>
                  <a:ext cx="4969190" cy="2175558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 dirty="0">
                    <a:latin typeface="+mj-lt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AD5D3FA-87D5-C692-2358-119299820EA5}"/>
                    </a:ext>
                  </a:extLst>
                </p:cNvPr>
                <p:cNvGrpSpPr/>
                <p:nvPr/>
              </p:nvGrpSpPr>
              <p:grpSpPr>
                <a:xfrm>
                  <a:off x="9898778" y="23874333"/>
                  <a:ext cx="8552457" cy="2108648"/>
                  <a:chOff x="2387476" y="4327181"/>
                  <a:chExt cx="2962589" cy="4599413"/>
                </a:xfrm>
              </p:grpSpPr>
              <p:sp>
                <p:nvSpPr>
                  <p:cNvPr id="556" name="Rounded Rectangle 555">
                    <a:extLst>
                      <a:ext uri="{FF2B5EF4-FFF2-40B4-BE49-F238E27FC236}">
                        <a16:creationId xmlns:a16="http://schemas.microsoft.com/office/drawing/2014/main" id="{840AE175-5CF1-80E0-DBDD-58BF89000010}"/>
                      </a:ext>
                    </a:extLst>
                  </p:cNvPr>
                  <p:cNvSpPr/>
                  <p:nvPr/>
                </p:nvSpPr>
                <p:spPr>
                  <a:xfrm>
                    <a:off x="2387476" y="4398825"/>
                    <a:ext cx="2962589" cy="4527769"/>
                  </a:xfrm>
                  <a:prstGeom prst="roundRect">
                    <a:avLst>
                      <a:gd name="adj" fmla="val 4909"/>
                    </a:avLst>
                  </a:prstGeom>
                  <a:solidFill>
                    <a:schemeClr val="bg1">
                      <a:lumMod val="85000"/>
                      <a:alpha val="34371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>
                      <a:latin typeface="+mj-lt"/>
                    </a:endParaRPr>
                  </a:p>
                </p:txBody>
              </p:sp>
              <p:sp>
                <p:nvSpPr>
                  <p:cNvPr id="557" name="TextBox 556">
                    <a:extLst>
                      <a:ext uri="{FF2B5EF4-FFF2-40B4-BE49-F238E27FC236}">
                        <a16:creationId xmlns:a16="http://schemas.microsoft.com/office/drawing/2014/main" id="{F484DD15-CF33-C533-FB46-DCA5AF41D17E}"/>
                      </a:ext>
                    </a:extLst>
                  </p:cNvPr>
                  <p:cNvSpPr txBox="1"/>
                  <p:nvPr/>
                </p:nvSpPr>
                <p:spPr>
                  <a:xfrm>
                    <a:off x="2403752" y="4327181"/>
                    <a:ext cx="2929477" cy="4497888"/>
                  </a:xfrm>
                  <a:prstGeom prst="rect">
                    <a:avLst/>
                  </a:prstGeom>
                  <a:solidFill>
                    <a:schemeClr val="bg1">
                      <a:alpha val="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dirty="0">
                        <a:latin typeface="+mj-lt"/>
                      </a:rPr>
                      <a:t>1. there is little change in the </a:t>
                    </a:r>
                    <a:r>
                      <a:rPr lang="en-US" sz="3200" b="1" dirty="0">
                        <a:latin typeface="+mj-lt"/>
                      </a:rPr>
                      <a:t>3 left chest tubes</a:t>
                    </a:r>
                    <a:r>
                      <a:rPr lang="en-US" sz="3200" dirty="0">
                        <a:latin typeface="+mj-lt"/>
                      </a:rPr>
                      <a:t> with area of </a:t>
                    </a:r>
                    <a:r>
                      <a:rPr lang="en-US" sz="3200" b="1" dirty="0">
                        <a:latin typeface="+mj-lt"/>
                      </a:rPr>
                      <a:t>hydro pneumothorax </a:t>
                    </a:r>
                  </a:p>
                  <a:p>
                    <a:r>
                      <a:rPr lang="en-US" sz="3200" dirty="0">
                        <a:latin typeface="+mj-lt"/>
                        <a:ea typeface="Menlo" panose="020B0609030804020204" pitchFamily="49" charset="0"/>
                        <a:cs typeface="Arial" panose="020B0604020202020204" pitchFamily="34" charset="0"/>
                      </a:rPr>
                      <a:t>2. </a:t>
                    </a:r>
                    <a:r>
                      <a:rPr lang="en-US" sz="3200" dirty="0">
                        <a:latin typeface="+mj-lt"/>
                      </a:rPr>
                      <a:t>with </a:t>
                    </a:r>
                    <a:r>
                      <a:rPr lang="en-US" sz="3200" b="1" dirty="0">
                        <a:latin typeface="+mj-lt"/>
                      </a:rPr>
                      <a:t>chest tube</a:t>
                    </a:r>
                    <a:r>
                      <a:rPr lang="en-US" sz="3200" dirty="0">
                        <a:latin typeface="+mj-lt"/>
                      </a:rPr>
                      <a:t> remaining in place and no striking change</a:t>
                    </a:r>
                    <a:r>
                      <a:rPr lang="en-US" sz="3200" dirty="0">
                        <a:latin typeface="+mj-lt"/>
                        <a:ea typeface="Menlo" panose="020B0609030804020204" pitchFamily="49" charset="0"/>
                        <a:cs typeface="Arial" panose="020B0604020202020204" pitchFamily="34" charset="0"/>
                      </a:rPr>
                      <a:t>                                   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94FD59E-928E-9699-181A-52A0521F1FB0}"/>
                    </a:ext>
                  </a:extLst>
                </p:cNvPr>
                <p:cNvSpPr txBox="1"/>
                <p:nvPr/>
              </p:nvSpPr>
              <p:spPr>
                <a:xfrm>
                  <a:off x="20183109" y="24090581"/>
                  <a:ext cx="6041656" cy="1384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1" dirty="0">
                      <a:latin typeface="+mj-lt"/>
                      <a:cs typeface="Consolas" panose="020B0609020204030204" pitchFamily="49" charset="0"/>
                    </a:rPr>
                    <a:t>Hypothesis</a:t>
                  </a:r>
                  <a:r>
                    <a:rPr lang="en-US" altLang="zh-CN" sz="2800" b="1" dirty="0">
                      <a:latin typeface="+mj-lt"/>
                      <a:cs typeface="Consolas" panose="020B0609020204030204" pitchFamily="49" charset="0"/>
                    </a:rPr>
                    <a:t>: </a:t>
                  </a:r>
                  <a:r>
                    <a:rPr lang="en-US" sz="2800" dirty="0">
                      <a:latin typeface="+mj-lt"/>
                      <a:cs typeface="Consolas" panose="020B0609020204030204" pitchFamily="49" charset="0"/>
                    </a:rPr>
                    <a:t>fluid levels</a:t>
                  </a:r>
                  <a:endParaRPr lang="en-US" altLang="zh-CN" sz="2800" dirty="0">
                    <a:latin typeface="+mj-lt"/>
                    <a:cs typeface="Consolas" panose="020B0609020204030204" pitchFamily="49" charset="0"/>
                  </a:endParaRPr>
                </a:p>
                <a:p>
                  <a:r>
                    <a:rPr lang="en-US" sz="2800" b="1" dirty="0">
                      <a:latin typeface="+mj-lt"/>
                      <a:cs typeface="Consolas" panose="020B0609020204030204" pitchFamily="49" charset="0"/>
                    </a:rPr>
                    <a:t>           </a:t>
                  </a:r>
                </a:p>
                <a:p>
                  <a:r>
                    <a:rPr lang="en-US" sz="2800" dirty="0">
                      <a:latin typeface="+mj-lt"/>
                      <a:cs typeface="Consolas" panose="020B0609020204030204" pitchFamily="49" charset="0"/>
                    </a:rPr>
                    <a:t>     </a:t>
                  </a:r>
                  <a:endParaRPr lang="en-US" sz="2800" dirty="0">
                    <a:latin typeface="+mj-lt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1E59BFE-48DA-1EA9-D452-1F2ADCD81E41}"/>
                    </a:ext>
                  </a:extLst>
                </p:cNvPr>
                <p:cNvSpPr/>
                <p:nvPr/>
              </p:nvSpPr>
              <p:spPr>
                <a:xfrm>
                  <a:off x="20158830" y="19991386"/>
                  <a:ext cx="4829999" cy="1923830"/>
                </a:xfrm>
                <a:prstGeom prst="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 dirty="0">
                    <a:latin typeface="+mj-lt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F4334E1-923F-8D2D-ACE8-729F3D1CA99C}"/>
                    </a:ext>
                  </a:extLst>
                </p:cNvPr>
                <p:cNvSpPr txBox="1"/>
                <p:nvPr/>
              </p:nvSpPr>
              <p:spPr>
                <a:xfrm>
                  <a:off x="20173687" y="19972914"/>
                  <a:ext cx="480028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1" dirty="0">
                      <a:latin typeface="+mj-lt"/>
                      <a:cs typeface="Consolas" panose="020B0609020204030204" pitchFamily="49" charset="0"/>
                    </a:rPr>
                    <a:t>Hypothesis: </a:t>
                  </a:r>
                  <a:r>
                    <a:rPr lang="en-US" sz="2800" dirty="0">
                      <a:latin typeface="+mj-lt"/>
                      <a:cs typeface="Consolas" panose="020B0609020204030204" pitchFamily="49" charset="0"/>
                    </a:rPr>
                    <a:t>chest tubes 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960ADABF-A9E8-4B93-8321-88BD5CB05626}"/>
                    </a:ext>
                  </a:extLst>
                </p:cNvPr>
                <p:cNvGrpSpPr/>
                <p:nvPr/>
              </p:nvGrpSpPr>
              <p:grpSpPr>
                <a:xfrm>
                  <a:off x="4852104" y="20042519"/>
                  <a:ext cx="2667955" cy="3805052"/>
                  <a:chOff x="2060937" y="1952129"/>
                  <a:chExt cx="1303904" cy="2034294"/>
                </a:xfrm>
              </p:grpSpPr>
              <p:grpSp>
                <p:nvGrpSpPr>
                  <p:cNvPr id="546" name="Group 545">
                    <a:extLst>
                      <a:ext uri="{FF2B5EF4-FFF2-40B4-BE49-F238E27FC236}">
                        <a16:creationId xmlns:a16="http://schemas.microsoft.com/office/drawing/2014/main" id="{CC766CA2-CB85-47A1-96D5-CBA3DB16531A}"/>
                      </a:ext>
                    </a:extLst>
                  </p:cNvPr>
                  <p:cNvGrpSpPr/>
                  <p:nvPr/>
                </p:nvGrpSpPr>
                <p:grpSpPr>
                  <a:xfrm>
                    <a:off x="2300420" y="1952129"/>
                    <a:ext cx="1064421" cy="996236"/>
                    <a:chOff x="2353767" y="313565"/>
                    <a:chExt cx="1064421" cy="996236"/>
                  </a:xfrm>
                </p:grpSpPr>
                <p:pic>
                  <p:nvPicPr>
                    <p:cNvPr id="553" name="Picture 552">
                      <a:extLst>
                        <a:ext uri="{FF2B5EF4-FFF2-40B4-BE49-F238E27FC236}">
                          <a16:creationId xmlns:a16="http://schemas.microsoft.com/office/drawing/2014/main" id="{3A6ADB58-3469-404F-61B7-A576AB1BA5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2353767" y="313565"/>
                      <a:ext cx="837464" cy="83174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4" name="Picture 553">
                      <a:extLst>
                        <a:ext uri="{FF2B5EF4-FFF2-40B4-BE49-F238E27FC236}">
                          <a16:creationId xmlns:a16="http://schemas.microsoft.com/office/drawing/2014/main" id="{463EF8E3-6EAF-C603-697A-0140EF692E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436745" y="371887"/>
                      <a:ext cx="837464" cy="83174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5" name="Picture 554">
                      <a:extLst>
                        <a:ext uri="{FF2B5EF4-FFF2-40B4-BE49-F238E27FC236}">
                          <a16:creationId xmlns:a16="http://schemas.microsoft.com/office/drawing/2014/main" id="{A81961E9-A1EA-EC86-A262-F310740860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541328" y="438927"/>
                      <a:ext cx="876860" cy="87087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47" name="TextBox 546">
                    <a:extLst>
                      <a:ext uri="{FF2B5EF4-FFF2-40B4-BE49-F238E27FC236}">
                        <a16:creationId xmlns:a16="http://schemas.microsoft.com/office/drawing/2014/main" id="{64BDA3CE-BFF6-B667-6853-3644FD2EDB5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824048" y="2240145"/>
                    <a:ext cx="729489" cy="255712"/>
                  </a:xfrm>
                  <a:prstGeom prst="rect">
                    <a:avLst/>
                  </a:prstGeom>
                  <a:ln>
                    <a:noFill/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accent1"/>
                        </a:solidFill>
                        <a:latin typeface="+mj-lt"/>
                      </a:rPr>
                      <a:t>Correct</a:t>
                    </a:r>
                  </a:p>
                </p:txBody>
              </p:sp>
              <p:grpSp>
                <p:nvGrpSpPr>
                  <p:cNvPr id="548" name="Group 547">
                    <a:extLst>
                      <a:ext uri="{FF2B5EF4-FFF2-40B4-BE49-F238E27FC236}">
                        <a16:creationId xmlns:a16="http://schemas.microsoft.com/office/drawing/2014/main" id="{BE62CD18-2998-AA3A-E7F4-4A4A8D110F15}"/>
                      </a:ext>
                    </a:extLst>
                  </p:cNvPr>
                  <p:cNvGrpSpPr/>
                  <p:nvPr/>
                </p:nvGrpSpPr>
                <p:grpSpPr>
                  <a:xfrm>
                    <a:off x="2314469" y="2974651"/>
                    <a:ext cx="1050372" cy="1011772"/>
                    <a:chOff x="2408118" y="1362545"/>
                    <a:chExt cx="1050372" cy="1011772"/>
                  </a:xfrm>
                </p:grpSpPr>
                <p:pic>
                  <p:nvPicPr>
                    <p:cNvPr id="550" name="Picture 549">
                      <a:extLst>
                        <a:ext uri="{FF2B5EF4-FFF2-40B4-BE49-F238E27FC236}">
                          <a16:creationId xmlns:a16="http://schemas.microsoft.com/office/drawing/2014/main" id="{378CCF69-03BF-2193-3706-33B3FB86EF9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408118" y="1362545"/>
                      <a:ext cx="869742" cy="86380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1" name="Picture 550">
                      <a:extLst>
                        <a:ext uri="{FF2B5EF4-FFF2-40B4-BE49-F238E27FC236}">
                          <a16:creationId xmlns:a16="http://schemas.microsoft.com/office/drawing/2014/main" id="{7B5C4933-E60E-53EF-3F71-8240A023F3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2475620" y="1422762"/>
                      <a:ext cx="876860" cy="87087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52" name="Picture 551">
                      <a:extLst>
                        <a:ext uri="{FF2B5EF4-FFF2-40B4-BE49-F238E27FC236}">
                          <a16:creationId xmlns:a16="http://schemas.microsoft.com/office/drawing/2014/main" id="{31495DA4-5D33-F1B9-731B-7E38E04E4C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2549948" y="1471977"/>
                      <a:ext cx="908542" cy="90234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49" name="TextBox 548">
                    <a:extLst>
                      <a:ext uri="{FF2B5EF4-FFF2-40B4-BE49-F238E27FC236}">
                        <a16:creationId xmlns:a16="http://schemas.microsoft.com/office/drawing/2014/main" id="{5562A571-543F-1FA9-2B51-508DDBAB556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765343" y="3274018"/>
                    <a:ext cx="846901" cy="2557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rgbClr val="FC703E"/>
                        </a:solidFill>
                        <a:latin typeface="+mj-lt"/>
                      </a:rPr>
                      <a:t>Incorrect</a:t>
                    </a:r>
                  </a:p>
                </p:txBody>
              </p:sp>
            </p:grpSp>
            <p:sp>
              <p:nvSpPr>
                <p:cNvPr id="39" name="Right Brace 38">
                  <a:extLst>
                    <a:ext uri="{FF2B5EF4-FFF2-40B4-BE49-F238E27FC236}">
                      <a16:creationId xmlns:a16="http://schemas.microsoft.com/office/drawing/2014/main" id="{F25705FE-8B89-B31D-33D5-4A493A3029CE}"/>
                    </a:ext>
                  </a:extLst>
                </p:cNvPr>
                <p:cNvSpPr/>
                <p:nvPr/>
              </p:nvSpPr>
              <p:spPr>
                <a:xfrm rot="5400000">
                  <a:off x="7024400" y="19412024"/>
                  <a:ext cx="251264" cy="13506818"/>
                </a:xfrm>
                <a:prstGeom prst="rightBrace">
                  <a:avLst>
                    <a:gd name="adj1" fmla="val 65005"/>
                    <a:gd name="adj2" fmla="val 50000"/>
                  </a:avLst>
                </a:prstGeom>
                <a:ln w="34925" cap="rnd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C51332B5-8F7C-1333-966B-11ADDC8B1A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051136" y="20918312"/>
                  <a:ext cx="531250" cy="425001"/>
                </a:xfrm>
                <a:prstGeom prst="rect">
                  <a:avLst/>
                </a:prstGeom>
              </p:spPr>
            </p:pic>
            <p:sp>
              <p:nvSpPr>
                <p:cNvPr id="41" name="Manual Operation 40">
                  <a:extLst>
                    <a:ext uri="{FF2B5EF4-FFF2-40B4-BE49-F238E27FC236}">
                      <a16:creationId xmlns:a16="http://schemas.microsoft.com/office/drawing/2014/main" id="{B127CC76-5FD6-4947-EAF9-0EFFD575AEA1}"/>
                    </a:ext>
                  </a:extLst>
                </p:cNvPr>
                <p:cNvSpPr/>
                <p:nvPr/>
              </p:nvSpPr>
              <p:spPr>
                <a:xfrm rot="16200000">
                  <a:off x="9353168" y="21264189"/>
                  <a:ext cx="2685541" cy="1767026"/>
                </a:xfrm>
                <a:prstGeom prst="flowChartManualOperation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7E42D9CE-64A6-43D9-12F2-D1DFF0FFB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73532" y="21696967"/>
                  <a:ext cx="566311" cy="643534"/>
                </a:xfrm>
                <a:prstGeom prst="rect">
                  <a:avLst/>
                </a:prstGeom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79025BC-3B13-7894-C165-A0B92795A57A}"/>
                    </a:ext>
                  </a:extLst>
                </p:cNvPr>
                <p:cNvSpPr txBox="1"/>
                <p:nvPr/>
              </p:nvSpPr>
              <p:spPr>
                <a:xfrm rot="16200000">
                  <a:off x="8578942" y="21620904"/>
                  <a:ext cx="1970411" cy="861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+mj-lt"/>
                    </a:rPr>
                    <a:t>Classifier</a:t>
                  </a:r>
                  <a:r>
                    <a:rPr lang="en-US" sz="2800" dirty="0">
                      <a:latin typeface="+mj-lt"/>
                    </a:rPr>
                    <a:t> </a:t>
                  </a:r>
                </a:p>
                <a:p>
                  <a:endParaRPr lang="en-US" dirty="0">
                    <a:latin typeface="+mj-lt"/>
                  </a:endParaRPr>
                </a:p>
              </p:txBody>
            </p: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E85A16B8-82D4-10BE-19B3-CEA8E6FF2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05741" y="20270446"/>
                  <a:ext cx="2643089" cy="619761"/>
                </a:xfrm>
                <a:prstGeom prst="rect">
                  <a:avLst/>
                </a:prstGeom>
              </p:spPr>
            </p:pic>
            <p:sp>
              <p:nvSpPr>
                <p:cNvPr id="51" name="Manual Operation 50">
                  <a:extLst>
                    <a:ext uri="{FF2B5EF4-FFF2-40B4-BE49-F238E27FC236}">
                      <a16:creationId xmlns:a16="http://schemas.microsoft.com/office/drawing/2014/main" id="{AEDA3642-20BE-AA1B-D388-1F8A7383486D}"/>
                    </a:ext>
                  </a:extLst>
                </p:cNvPr>
                <p:cNvSpPr/>
                <p:nvPr/>
              </p:nvSpPr>
              <p:spPr>
                <a:xfrm rot="16200000">
                  <a:off x="11738949" y="21478753"/>
                  <a:ext cx="1600906" cy="1286757"/>
                </a:xfrm>
                <a:prstGeom prst="flowChartManualOperation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+mj-lt"/>
                  </a:endParaRP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5AE4B7E9-4297-4756-1B9D-57F46EC755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262633" y="21817162"/>
                  <a:ext cx="404920" cy="539895"/>
                </a:xfrm>
                <a:prstGeom prst="rect">
                  <a:avLst/>
                </a:prstGeom>
              </p:spPr>
            </p:pic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C5F78EE4-D2E6-86BB-6CF1-45E2FA04BB67}"/>
                    </a:ext>
                  </a:extLst>
                </p:cNvPr>
                <p:cNvGrpSpPr/>
                <p:nvPr/>
              </p:nvGrpSpPr>
              <p:grpSpPr>
                <a:xfrm>
                  <a:off x="14982973" y="20848533"/>
                  <a:ext cx="3022812" cy="1779453"/>
                  <a:chOff x="4910211" y="2008273"/>
                  <a:chExt cx="2304800" cy="1356776"/>
                </a:xfrm>
              </p:grpSpPr>
              <p:sp>
                <p:nvSpPr>
                  <p:cNvPr id="529" name="Data 528">
                    <a:extLst>
                      <a:ext uri="{FF2B5EF4-FFF2-40B4-BE49-F238E27FC236}">
                        <a16:creationId xmlns:a16="http://schemas.microsoft.com/office/drawing/2014/main" id="{B6DB0883-B988-EEBF-E754-8173E42CB6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910211" y="2008273"/>
                    <a:ext cx="2304800" cy="1356776"/>
                  </a:xfrm>
                  <a:prstGeom prst="flowChartInputOutput">
                    <a:avLst/>
                  </a:prstGeom>
                  <a:solidFill>
                    <a:srgbClr val="D7E9DE"/>
                  </a:solidFill>
                  <a:ln w="254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+mj-lt"/>
                    </a:endParaRPr>
                  </a:p>
                </p:txBody>
              </p:sp>
              <p:cxnSp>
                <p:nvCxnSpPr>
                  <p:cNvPr id="536" name="Straight Arrow Connector 535">
                    <a:extLst>
                      <a:ext uri="{FF2B5EF4-FFF2-40B4-BE49-F238E27FC236}">
                        <a16:creationId xmlns:a16="http://schemas.microsoft.com/office/drawing/2014/main" id="{91B98409-05E8-97F6-4B2F-804045688D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507306" y="2255199"/>
                    <a:ext cx="1084595" cy="376549"/>
                  </a:xfrm>
                  <a:prstGeom prst="straightConnector1">
                    <a:avLst/>
                  </a:prstGeom>
                  <a:ln w="47625"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Straight Arrow Connector 536">
                    <a:extLst>
                      <a:ext uri="{FF2B5EF4-FFF2-40B4-BE49-F238E27FC236}">
                        <a16:creationId xmlns:a16="http://schemas.microsoft.com/office/drawing/2014/main" id="{2CA75C40-70B9-4B96-19E9-7DCA519580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17440" y="2631200"/>
                    <a:ext cx="959441" cy="476456"/>
                  </a:xfrm>
                  <a:prstGeom prst="straightConnector1">
                    <a:avLst/>
                  </a:prstGeom>
                  <a:ln w="47625">
                    <a:solidFill>
                      <a:srgbClr val="BA470A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45" name="Picture 544">
                    <a:extLst>
                      <a:ext uri="{FF2B5EF4-FFF2-40B4-BE49-F238E27FC236}">
                        <a16:creationId xmlns:a16="http://schemas.microsoft.com/office/drawing/2014/main" id="{1BD8B314-3E97-FEE0-B2F0-9ADC91B60D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259860" y="2517916"/>
                    <a:ext cx="290359" cy="29035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4" name="Right Arrow 53">
                  <a:extLst>
                    <a:ext uri="{FF2B5EF4-FFF2-40B4-BE49-F238E27FC236}">
                      <a16:creationId xmlns:a16="http://schemas.microsoft.com/office/drawing/2014/main" id="{5E38338A-8AC1-3F1D-F47F-4F99ADC9CF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3810136" y="21354738"/>
                  <a:ext cx="1183780" cy="545914"/>
                </a:xfrm>
                <a:prstGeom prst="rightArrow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426058DE-67AB-4536-45EA-ABE6625C32E9}"/>
                    </a:ext>
                  </a:extLst>
                </p:cNvPr>
                <p:cNvGrpSpPr/>
                <p:nvPr/>
              </p:nvGrpSpPr>
              <p:grpSpPr>
                <a:xfrm>
                  <a:off x="19034732" y="22802576"/>
                  <a:ext cx="3247118" cy="1288006"/>
                  <a:chOff x="5871263" y="1275506"/>
                  <a:chExt cx="3247118" cy="1477087"/>
                </a:xfrm>
              </p:grpSpPr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D0C677C5-0CE9-2927-3A3A-2177855A188A}"/>
                      </a:ext>
                    </a:extLst>
                  </p:cNvPr>
                  <p:cNvSpPr/>
                  <p:nvPr/>
                </p:nvSpPr>
                <p:spPr>
                  <a:xfrm>
                    <a:off x="5871263" y="1275506"/>
                    <a:ext cx="972571" cy="147708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 dirty="0">
                      <a:latin typeface="+mj-lt"/>
                    </a:endParaRPr>
                  </a:p>
                </p:txBody>
              </p:sp>
              <p:sp>
                <p:nvSpPr>
                  <p:cNvPr id="528" name="TextBox 527">
                    <a:extLst>
                      <a:ext uri="{FF2B5EF4-FFF2-40B4-BE49-F238E27FC236}">
                        <a16:creationId xmlns:a16="http://schemas.microsoft.com/office/drawing/2014/main" id="{83AC89F9-20B9-0A0B-1531-DE49F1CFE01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085912" y="1670951"/>
                    <a:ext cx="135705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dirty="0">
                        <a:solidFill>
                          <a:schemeClr val="bg1"/>
                        </a:solidFill>
                        <a:latin typeface="+mj-lt"/>
                      </a:rPr>
                      <a:t>LLM</a:t>
                    </a:r>
                  </a:p>
                </p:txBody>
              </p:sp>
            </p:grp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671BE312-2496-FDCE-0B6D-0A05AB31A43A}"/>
                    </a:ext>
                  </a:extLst>
                </p:cNvPr>
                <p:cNvSpPr/>
                <p:nvPr/>
              </p:nvSpPr>
              <p:spPr>
                <a:xfrm>
                  <a:off x="25815818" y="20508795"/>
                  <a:ext cx="4067561" cy="5706136"/>
                </a:xfrm>
                <a:prstGeom prst="roundRect">
                  <a:avLst>
                    <a:gd name="adj" fmla="val 5944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+mj-lt"/>
                  </a:endParaRPr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7C59B4C2-C9F1-3544-1C47-89FFBA727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864819" y="20629713"/>
                  <a:ext cx="2155228" cy="2140515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44AF4D04-E8D7-A464-ACF7-B903B8ADA5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407940" y="20582463"/>
                  <a:ext cx="2034691" cy="2020802"/>
                </a:xfrm>
                <a:prstGeom prst="rect">
                  <a:avLst/>
                </a:prstGeom>
              </p:spPr>
            </p:pic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D54E7603-7DB5-C8E1-A61A-23DAEBECC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8400110" y="21370672"/>
                  <a:ext cx="234889" cy="159229"/>
                </a:xfrm>
                <a:prstGeom prst="straightConnector1">
                  <a:avLst/>
                </a:prstGeom>
                <a:ln w="158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3233EE50-AD41-6D87-C039-44BB508BC7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338742" y="20822325"/>
                  <a:ext cx="2220984" cy="2205822"/>
                </a:xfrm>
                <a:prstGeom prst="rect">
                  <a:avLst/>
                </a:prstGeom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458CD82-8F2F-2F8C-6009-5CB29B13CE40}"/>
                    </a:ext>
                  </a:extLst>
                </p:cNvPr>
                <p:cNvSpPr/>
                <p:nvPr/>
              </p:nvSpPr>
              <p:spPr>
                <a:xfrm rot="957856">
                  <a:off x="27553421" y="21323055"/>
                  <a:ext cx="360663" cy="174715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+mj-lt"/>
                  </a:endParaRPr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ECA7019C-5F99-6F08-1A85-700BBC004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8027455" y="21904301"/>
                  <a:ext cx="258814" cy="139429"/>
                </a:xfrm>
                <a:prstGeom prst="straightConnector1">
                  <a:avLst/>
                </a:prstGeom>
                <a:ln w="15875"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56446D3F-B81D-C689-060A-730CDDC467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965440" y="23787409"/>
                  <a:ext cx="2218850" cy="2203704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8BC34C9-E4F4-0EF9-0E61-2333A392F5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572290" y="23490473"/>
                  <a:ext cx="2218850" cy="2203704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D6F7ECDE-5D86-782C-A8DF-62E264769D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929610" y="23790367"/>
                  <a:ext cx="2218850" cy="2203704"/>
                </a:xfrm>
                <a:prstGeom prst="rect">
                  <a:avLst/>
                </a:prstGeom>
              </p:spPr>
            </p:pic>
            <p:cxnSp>
              <p:nvCxnSpPr>
                <p:cNvPr id="84" name="Elbow Connector 83">
                  <a:extLst>
                    <a:ext uri="{FF2B5EF4-FFF2-40B4-BE49-F238E27FC236}">
                      <a16:creationId xmlns:a16="http://schemas.microsoft.com/office/drawing/2014/main" id="{A56B4008-56A1-FC8A-8628-49D6E5C2A1B2}"/>
                    </a:ext>
                  </a:extLst>
                </p:cNvPr>
                <p:cNvCxnSpPr>
                  <a:cxnSpLocks/>
                  <a:stCxn id="39" idx="1"/>
                  <a:endCxn id="122" idx="1"/>
                </p:cNvCxnSpPr>
                <p:nvPr/>
              </p:nvCxnSpPr>
              <p:spPr>
                <a:xfrm rot="5400000" flipH="1" flipV="1">
                  <a:off x="11670139" y="18926472"/>
                  <a:ext cx="2844486" cy="11884700"/>
                </a:xfrm>
                <a:prstGeom prst="bentConnector4">
                  <a:avLst>
                    <a:gd name="adj1" fmla="val -3348"/>
                    <a:gd name="adj2" fmla="val 96532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lbow Connector 85">
                  <a:extLst>
                    <a:ext uri="{FF2B5EF4-FFF2-40B4-BE49-F238E27FC236}">
                      <a16:creationId xmlns:a16="http://schemas.microsoft.com/office/drawing/2014/main" id="{644E8CD5-72EE-332E-1287-9563B06B0735}"/>
                    </a:ext>
                  </a:extLst>
                </p:cNvPr>
                <p:cNvCxnSpPr>
                  <a:cxnSpLocks/>
                  <a:stCxn id="122" idx="0"/>
                  <a:endCxn id="36" idx="1"/>
                </p:cNvCxnSpPr>
                <p:nvPr/>
              </p:nvCxnSpPr>
              <p:spPr>
                <a:xfrm rot="5400000" flipH="1" flipV="1">
                  <a:off x="18915287" y="21559033"/>
                  <a:ext cx="1849275" cy="637812"/>
                </a:xfrm>
                <a:prstGeom prst="bentConnector2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lbow Connector 90">
                  <a:extLst>
                    <a:ext uri="{FF2B5EF4-FFF2-40B4-BE49-F238E27FC236}">
                      <a16:creationId xmlns:a16="http://schemas.microsoft.com/office/drawing/2014/main" id="{E87937FF-F151-A2BF-072F-BE74D48B7EF8}"/>
                    </a:ext>
                  </a:extLst>
                </p:cNvPr>
                <p:cNvCxnSpPr>
                  <a:cxnSpLocks/>
                  <a:stCxn id="122" idx="2"/>
                  <a:endCxn id="32" idx="1"/>
                </p:cNvCxnSpPr>
                <p:nvPr/>
              </p:nvCxnSpPr>
              <p:spPr>
                <a:xfrm rot="16200000" flipH="1">
                  <a:off x="19350807" y="24260793"/>
                  <a:ext cx="978235" cy="637812"/>
                </a:xfrm>
                <a:prstGeom prst="bentConnector2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7F25FA72-1728-B507-4EF1-76E4B8DB41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88829" y="21022892"/>
                  <a:ext cx="826989" cy="0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889FA6E9-FF63-F379-4939-ACB128F58F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109219" y="24969578"/>
                  <a:ext cx="732483" cy="0"/>
                </a:xfrm>
                <a:prstGeom prst="straightConnector1">
                  <a:avLst/>
                </a:prstGeom>
                <a:ln w="34925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C063C0E-453B-9630-AC2E-CECB749175E6}"/>
                    </a:ext>
                  </a:extLst>
                </p:cNvPr>
                <p:cNvSpPr txBox="1"/>
                <p:nvPr/>
              </p:nvSpPr>
              <p:spPr>
                <a:xfrm>
                  <a:off x="396623" y="23826288"/>
                  <a:ext cx="369364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+mj-lt"/>
                    </a:rPr>
                    <a:t>Patient Data (EHR)</a:t>
                  </a:r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48A81D88-3CC0-EA7F-36B6-A86C442625B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12622" y="19874218"/>
                  <a:ext cx="2101106" cy="4106820"/>
                  <a:chOff x="481572" y="2250186"/>
                  <a:chExt cx="873300" cy="1706951"/>
                </a:xfrm>
              </p:grpSpPr>
              <p:pic>
                <p:nvPicPr>
                  <p:cNvPr id="108" name="Graphic 107">
                    <a:extLst>
                      <a:ext uri="{FF2B5EF4-FFF2-40B4-BE49-F238E27FC236}">
                        <a16:creationId xmlns:a16="http://schemas.microsoft.com/office/drawing/2014/main" id="{6738FF2A-1866-1FA4-46FE-9A42E67930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72" y="2250186"/>
                    <a:ext cx="609676" cy="609676"/>
                  </a:xfrm>
                  <a:prstGeom prst="rect">
                    <a:avLst/>
                  </a:prstGeom>
                </p:spPr>
              </p:pic>
              <p:pic>
                <p:nvPicPr>
                  <p:cNvPr id="109" name="Graphic 108">
                    <a:extLst>
                      <a:ext uri="{FF2B5EF4-FFF2-40B4-BE49-F238E27FC236}">
                        <a16:creationId xmlns:a16="http://schemas.microsoft.com/office/drawing/2014/main" id="{E97F3B3F-D32C-827A-2100-1812754A49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591" y="2796576"/>
                    <a:ext cx="609676" cy="609676"/>
                  </a:xfrm>
                  <a:prstGeom prst="rect">
                    <a:avLst/>
                  </a:prstGeom>
                </p:spPr>
              </p:pic>
              <p:pic>
                <p:nvPicPr>
                  <p:cNvPr id="111" name="Graphic 110">
                    <a:extLst>
                      <a:ext uri="{FF2B5EF4-FFF2-40B4-BE49-F238E27FC236}">
                        <a16:creationId xmlns:a16="http://schemas.microsoft.com/office/drawing/2014/main" id="{954019EF-7C72-06C3-F36A-6A1B7FEF3E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5196" y="2802452"/>
                    <a:ext cx="609676" cy="609676"/>
                  </a:xfrm>
                  <a:prstGeom prst="rect">
                    <a:avLst/>
                  </a:prstGeom>
                </p:spPr>
              </p:pic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9BB4F83E-4F16-C56F-8D00-E743C7C1F8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0212" y="3347461"/>
                    <a:ext cx="609676" cy="609676"/>
                  </a:xfrm>
                  <a:prstGeom prst="rect">
                    <a:avLst/>
                  </a:prstGeom>
                </p:spPr>
              </p:pic>
              <p:pic>
                <p:nvPicPr>
                  <p:cNvPr id="120" name="Graphic 119">
                    <a:extLst>
                      <a:ext uri="{FF2B5EF4-FFF2-40B4-BE49-F238E27FC236}">
                        <a16:creationId xmlns:a16="http://schemas.microsoft.com/office/drawing/2014/main" id="{DD9A5EC3-9E76-2BB1-C98A-00B4F8EC00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96DAC541-7B7A-43D3-8B79-37D633B846F1}">
                        <asvg:svgBlip xmlns:asvg="http://schemas.microsoft.com/office/drawing/2016/SVG/main" r:embed="rId31"/>
                      </a:ext>
                    </a:extLst>
                  </a:blip>
                  <a:srcRect l="30461" t="8115" r="27286" b="5324"/>
                  <a:stretch/>
                </p:blipFill>
                <p:spPr>
                  <a:xfrm flipH="1">
                    <a:off x="922118" y="2300796"/>
                    <a:ext cx="251541" cy="515314"/>
                  </a:xfrm>
                  <a:prstGeom prst="rect">
                    <a:avLst/>
                  </a:prstGeom>
                </p:spPr>
              </p:pic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E89C6B26-3125-9788-E81F-7FE9A617D2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96DAC541-7B7A-43D3-8B79-37D633B846F1}">
                        <asvg:svgBlip xmlns:asvg="http://schemas.microsoft.com/office/drawing/2016/SVG/main" r:embed="rId31"/>
                      </a:ext>
                    </a:extLst>
                  </a:blip>
                  <a:srcRect l="30461" t="8115" r="27286" b="5324"/>
                  <a:stretch/>
                </p:blipFill>
                <p:spPr>
                  <a:xfrm flipH="1">
                    <a:off x="655592" y="3386718"/>
                    <a:ext cx="251541" cy="51531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1" name="Right Arrow 100">
                  <a:extLst>
                    <a:ext uri="{FF2B5EF4-FFF2-40B4-BE49-F238E27FC236}">
                      <a16:creationId xmlns:a16="http://schemas.microsoft.com/office/drawing/2014/main" id="{69A43121-7003-3087-6D9D-C0C16A99ED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5400000">
                  <a:off x="15380538" y="23032982"/>
                  <a:ext cx="940501" cy="433723"/>
                </a:xfrm>
                <a:prstGeom prst="rightArrow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F66AACB9-B6E2-F530-80C7-AE7A90589A83}"/>
                    </a:ext>
                  </a:extLst>
                </p:cNvPr>
                <p:cNvSpPr/>
                <p:nvPr/>
              </p:nvSpPr>
              <p:spPr>
                <a:xfrm rot="957856">
                  <a:off x="26711453" y="20694727"/>
                  <a:ext cx="360663" cy="1747152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476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>
                    <a:latin typeface="+mj-lt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05F80E92-5247-87B1-3D5F-79ED0D08FCA7}"/>
                    </a:ext>
                  </a:extLst>
                </p:cNvPr>
                <p:cNvSpPr txBox="1"/>
                <p:nvPr/>
              </p:nvSpPr>
              <p:spPr>
                <a:xfrm rot="16200000">
                  <a:off x="18880246" y="23027970"/>
                  <a:ext cx="1255451" cy="70788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+mj-lt"/>
                      <a:ea typeface="+mn-ea"/>
                      <a:cs typeface="+mn-cs"/>
                      <a:sym typeface="Calibri"/>
                    </a:rPr>
                    <a:t>LLM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9132FBAF-0029-1A03-E825-ED4545477BD1}"/>
                    </a:ext>
                  </a:extLst>
                </p:cNvPr>
                <p:cNvSpPr txBox="1"/>
                <p:nvPr/>
              </p:nvSpPr>
              <p:spPr>
                <a:xfrm rot="1921163">
                  <a:off x="15648629" y="21951531"/>
                  <a:ext cx="11721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C703E"/>
                      </a:solidFill>
                      <a:latin typeface="+mj-lt"/>
                    </a:rPr>
                    <a:t>Incorrect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7D4118B1-18BC-D1FF-F935-0732221C9DAD}"/>
                    </a:ext>
                  </a:extLst>
                </p:cNvPr>
                <p:cNvSpPr txBox="1"/>
                <p:nvPr/>
              </p:nvSpPr>
              <p:spPr>
                <a:xfrm rot="20197912">
                  <a:off x="15916429" y="21055085"/>
                  <a:ext cx="1005403" cy="369332"/>
                </a:xfrm>
                <a:prstGeom prst="rect">
                  <a:avLst/>
                </a:prstGeom>
                <a:ln>
                  <a:noFill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  <a:latin typeface="+mj-lt"/>
                    </a:rPr>
                    <a:t>Correct</a:t>
                  </a:r>
                </a:p>
              </p:txBody>
            </p:sp>
          </p:grpSp>
        </p:grpSp>
      </p:grpSp>
      <p:sp>
        <p:nvSpPr>
          <p:cNvPr id="573" name="TextBox 572">
            <a:extLst>
              <a:ext uri="{FF2B5EF4-FFF2-40B4-BE49-F238E27FC236}">
                <a16:creationId xmlns:a16="http://schemas.microsoft.com/office/drawing/2014/main" id="{2390E011-5E4E-EFF3-7E3C-977D56D16127}"/>
              </a:ext>
            </a:extLst>
          </p:cNvPr>
          <p:cNvSpPr txBox="1"/>
          <p:nvPr/>
        </p:nvSpPr>
        <p:spPr>
          <a:xfrm>
            <a:off x="20872168" y="20961108"/>
            <a:ext cx="48002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cs typeface="Consolas" panose="020B0609020204030204" pitchFamily="49" charset="0"/>
              </a:rPr>
              <a:t>     [“Chest X-ray with </a:t>
            </a:r>
          </a:p>
          <a:p>
            <a:r>
              <a:rPr lang="en-US" sz="2800" dirty="0">
                <a:latin typeface="+mj-lt"/>
                <a:cs typeface="Consolas" panose="020B0609020204030204" pitchFamily="49" charset="0"/>
              </a:rPr>
              <a:t>chest tubes”, ..] </a:t>
            </a: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DA705BA4-A157-DAC9-3108-08CFBC0A3FE6}"/>
              </a:ext>
            </a:extLst>
          </p:cNvPr>
          <p:cNvSpPr txBox="1"/>
          <p:nvPr/>
        </p:nvSpPr>
        <p:spPr>
          <a:xfrm>
            <a:off x="22127490" y="20202103"/>
            <a:ext cx="59557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  <a:t>+</a:t>
            </a: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089D6F4B-BC22-4431-2541-2BBDC857CCEA}"/>
              </a:ext>
            </a:extLst>
          </p:cNvPr>
          <p:cNvSpPr txBox="1"/>
          <p:nvPr/>
        </p:nvSpPr>
        <p:spPr>
          <a:xfrm>
            <a:off x="22127490" y="24304254"/>
            <a:ext cx="59557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Calibri"/>
              </a:rPr>
              <a:t>+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B91155-F35D-7CCF-197F-136B67400A7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277410" y="21002283"/>
            <a:ext cx="1019360" cy="420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42B29A-5DEC-8EEA-7412-3C1A3ABD4ED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308936" y="25208497"/>
            <a:ext cx="1019360" cy="420486"/>
          </a:xfrm>
          <a:prstGeom prst="rect">
            <a:avLst/>
          </a:prstGeom>
        </p:spPr>
      </p:pic>
      <p:sp>
        <p:nvSpPr>
          <p:cNvPr id="581" name="TextBox 580">
            <a:extLst>
              <a:ext uri="{FF2B5EF4-FFF2-40B4-BE49-F238E27FC236}">
                <a16:creationId xmlns:a16="http://schemas.microsoft.com/office/drawing/2014/main" id="{EB2DA89A-1D6E-FC55-C98F-466EC652E88E}"/>
              </a:ext>
            </a:extLst>
          </p:cNvPr>
          <p:cNvSpPr txBox="1"/>
          <p:nvPr/>
        </p:nvSpPr>
        <p:spPr>
          <a:xfrm>
            <a:off x="20383437" y="25145267"/>
            <a:ext cx="48002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cs typeface="Consolas" panose="020B0609020204030204" pitchFamily="49" charset="0"/>
              </a:rPr>
              <a:t>           [“Chest X-ray with high fluid levels”, ..] </a:t>
            </a:r>
          </a:p>
        </p:txBody>
      </p: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2F98FC41-48E9-5619-7BD8-080592F69313}"/>
              </a:ext>
            </a:extLst>
          </p:cNvPr>
          <p:cNvGrpSpPr>
            <a:grpSpLocks noChangeAspect="1"/>
          </p:cNvGrpSpPr>
          <p:nvPr/>
        </p:nvGrpSpPr>
        <p:grpSpPr>
          <a:xfrm>
            <a:off x="35472" y="27531369"/>
            <a:ext cx="11120368" cy="6176108"/>
            <a:chOff x="459084" y="27500083"/>
            <a:chExt cx="11860994" cy="6587443"/>
          </a:xfrm>
        </p:grpSpPr>
        <p:pic>
          <p:nvPicPr>
            <p:cNvPr id="607" name="Picture 606" descr="A black bird with yellow text&#10;&#10;Description automatically generated">
              <a:extLst>
                <a:ext uri="{FF2B5EF4-FFF2-40B4-BE49-F238E27FC236}">
                  <a16:creationId xmlns:a16="http://schemas.microsoft.com/office/drawing/2014/main" id="{61E010D1-FFB8-7EE3-8609-02AA4A714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797" y="31207096"/>
              <a:ext cx="9264139" cy="2710020"/>
            </a:xfrm>
            <a:prstGeom prst="rect">
              <a:avLst/>
            </a:prstGeom>
          </p:spPr>
        </p:pic>
        <p:pic>
          <p:nvPicPr>
            <p:cNvPr id="602" name="Picture 601" descr="A collage of birds in a tree&#10;&#10;Description automatically generated">
              <a:extLst>
                <a:ext uri="{FF2B5EF4-FFF2-40B4-BE49-F238E27FC236}">
                  <a16:creationId xmlns:a16="http://schemas.microsoft.com/office/drawing/2014/main" id="{C694F19E-AA8D-6D43-EA64-CB7DB3A1E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885" y="27506505"/>
              <a:ext cx="11073193" cy="3286990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E4B522A-DCA9-4544-FD37-3F3355E114F7}"/>
                </a:ext>
              </a:extLst>
            </p:cNvPr>
            <p:cNvSpPr txBox="1"/>
            <p:nvPr/>
          </p:nvSpPr>
          <p:spPr>
            <a:xfrm>
              <a:off x="2829749" y="27500083"/>
              <a:ext cx="83998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+mj-lt"/>
                </a:rPr>
                <a:t>Utilization of LLM-based reasoning</a:t>
              </a:r>
              <a:endParaRPr lang="en-US" sz="3600" b="1" dirty="0">
                <a:latin typeface="+mj-lt"/>
              </a:endParaRPr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5F37E018-C782-99EF-25AF-202D05CB3194}"/>
                </a:ext>
              </a:extLst>
            </p:cNvPr>
            <p:cNvSpPr txBox="1"/>
            <p:nvPr/>
          </p:nvSpPr>
          <p:spPr>
            <a:xfrm rot="16200000">
              <a:off x="-239504" y="28496676"/>
              <a:ext cx="2643672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rgbClr val="FF0000"/>
                  </a:solidFill>
                  <a:latin typeface="+mj-lt"/>
                </a:rPr>
                <a:t>Synthetic </a:t>
              </a:r>
            </a:p>
            <a:p>
              <a:pPr algn="ctr"/>
              <a:r>
                <a:rPr lang="en-US" sz="2500" b="1" dirty="0">
                  <a:solidFill>
                    <a:srgbClr val="FF0000"/>
                  </a:solidFill>
                  <a:latin typeface="+mj-lt"/>
                </a:rPr>
                <a:t>Dataset w/ box </a:t>
              </a:r>
            </a:p>
            <a:p>
              <a:pPr algn="ctr"/>
              <a:r>
                <a:rPr lang="en-US" sz="2500" b="1" dirty="0">
                  <a:solidFill>
                    <a:srgbClr val="FF0000"/>
                  </a:solidFill>
                  <a:latin typeface="+mj-lt"/>
                </a:rPr>
                <a:t>positioning bias</a:t>
              </a:r>
            </a:p>
          </p:txBody>
        </p:sp>
        <p:sp>
          <p:nvSpPr>
            <p:cNvPr id="605" name="Right Arrow 604">
              <a:extLst>
                <a:ext uri="{FF2B5EF4-FFF2-40B4-BE49-F238E27FC236}">
                  <a16:creationId xmlns:a16="http://schemas.microsoft.com/office/drawing/2014/main" id="{19A1C99A-C982-F7FD-42AA-BC61A1EE1D3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31703" y="30568451"/>
              <a:ext cx="909941" cy="419630"/>
            </a:xfrm>
            <a:prstGeom prst="rightArrow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08" name="TextBox 607">
              <a:extLst>
                <a:ext uri="{FF2B5EF4-FFF2-40B4-BE49-F238E27FC236}">
                  <a16:creationId xmlns:a16="http://schemas.microsoft.com/office/drawing/2014/main" id="{5F13949A-6976-D94C-4CBA-3D0D9A927406}"/>
                </a:ext>
              </a:extLst>
            </p:cNvPr>
            <p:cNvSpPr txBox="1"/>
            <p:nvPr/>
          </p:nvSpPr>
          <p:spPr>
            <a:xfrm rot="16200000">
              <a:off x="752541" y="31938861"/>
              <a:ext cx="3050835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rgbClr val="FF0000"/>
                  </a:solidFill>
                  <a:latin typeface="+mj-lt"/>
                </a:rPr>
                <a:t>LADDER correctly </a:t>
              </a:r>
            </a:p>
            <a:p>
              <a:pPr algn="ctr"/>
              <a:r>
                <a:rPr lang="en-US" sz="2500" b="1" dirty="0">
                  <a:solidFill>
                    <a:srgbClr val="FF0000"/>
                  </a:solidFill>
                  <a:latin typeface="+mj-lt"/>
                </a:rPr>
                <a:t>detects the </a:t>
              </a:r>
            </a:p>
            <a:p>
              <a:pPr algn="ctr"/>
              <a:r>
                <a:rPr lang="en-US" sz="2500" b="1" dirty="0">
                  <a:solidFill>
                    <a:srgbClr val="FF0000"/>
                  </a:solidFill>
                  <a:latin typeface="+mj-lt"/>
                </a:rPr>
                <a:t>positioning bias</a:t>
              </a:r>
            </a:p>
          </p:txBody>
        </p:sp>
      </p:grpSp>
      <p:grpSp>
        <p:nvGrpSpPr>
          <p:cNvPr id="616" name="Group 615">
            <a:extLst>
              <a:ext uri="{FF2B5EF4-FFF2-40B4-BE49-F238E27FC236}">
                <a16:creationId xmlns:a16="http://schemas.microsoft.com/office/drawing/2014/main" id="{5D935142-8809-8B30-F6E6-CD041ADC10CF}"/>
              </a:ext>
            </a:extLst>
          </p:cNvPr>
          <p:cNvGrpSpPr/>
          <p:nvPr/>
        </p:nvGrpSpPr>
        <p:grpSpPr>
          <a:xfrm>
            <a:off x="333906" y="34193293"/>
            <a:ext cx="10228615" cy="8095733"/>
            <a:chOff x="11401514" y="27603156"/>
            <a:chExt cx="10228615" cy="8095733"/>
          </a:xfrm>
        </p:grpSpPr>
        <p:pic>
          <p:nvPicPr>
            <p:cNvPr id="610" name="Picture 609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74DF050B-2182-C8E7-DCBF-4747011A6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7628" y="28191239"/>
              <a:ext cx="6404164" cy="7507650"/>
            </a:xfrm>
            <a:prstGeom prst="rect">
              <a:avLst/>
            </a:prstGeom>
          </p:spPr>
        </p:pic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1C96BD0D-F6C4-D326-6A3A-99A8235CD5E2}"/>
                </a:ext>
              </a:extLst>
            </p:cNvPr>
            <p:cNvSpPr txBox="1"/>
            <p:nvPr/>
          </p:nvSpPr>
          <p:spPr>
            <a:xfrm>
              <a:off x="11401514" y="27603156"/>
              <a:ext cx="10228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+mj-lt"/>
                </a:rPr>
                <a:t>Utilization of LLM’s domain knowledge</a:t>
              </a:r>
              <a:endParaRPr lang="en-US" sz="3600" b="1" dirty="0">
                <a:latin typeface="+mj-lt"/>
              </a:endParaRPr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26FA145F-E254-2E5A-DAAA-9F01894412B7}"/>
                </a:ext>
              </a:extLst>
            </p:cNvPr>
            <p:cNvSpPr txBox="1"/>
            <p:nvPr/>
          </p:nvSpPr>
          <p:spPr>
            <a:xfrm rot="16200000">
              <a:off x="9869201" y="31248391"/>
              <a:ext cx="46201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rgbClr val="FF0000"/>
                  </a:solidFill>
                  <a:latin typeface="+mj-lt"/>
                </a:rPr>
                <a:t>LADDER correctly </a:t>
              </a:r>
            </a:p>
            <a:p>
              <a:pPr algn="ctr"/>
              <a:r>
                <a:rPr lang="en-US" sz="2500" b="1" dirty="0">
                  <a:solidFill>
                    <a:srgbClr val="FF0000"/>
                  </a:solidFill>
                  <a:latin typeface="+mj-lt"/>
                </a:rPr>
                <a:t>detects disease subtype bias</a:t>
              </a:r>
            </a:p>
          </p:txBody>
        </p:sp>
      </p:grpSp>
      <p:pic>
        <p:nvPicPr>
          <p:cNvPr id="148" name="Picture 147" descr="A graph of different types of numbers&#10;&#10;Description automatically generated with medium confidence">
            <a:extLst>
              <a:ext uri="{FF2B5EF4-FFF2-40B4-BE49-F238E27FC236}">
                <a16:creationId xmlns:a16="http://schemas.microsoft.com/office/drawing/2014/main" id="{98511C6F-9233-B33C-FC19-57D5617918D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944993" y="27422644"/>
            <a:ext cx="11178522" cy="5942886"/>
          </a:xfrm>
          <a:prstGeom prst="rect">
            <a:avLst/>
          </a:prstGeom>
        </p:spPr>
      </p:pic>
      <p:pic>
        <p:nvPicPr>
          <p:cNvPr id="624" name="Picture 623" descr="A blue and white square with white text&#10;&#10;Description automatically generated">
            <a:extLst>
              <a:ext uri="{FF2B5EF4-FFF2-40B4-BE49-F238E27FC236}">
                <a16:creationId xmlns:a16="http://schemas.microsoft.com/office/drawing/2014/main" id="{98FF9422-5902-9E68-4878-6879FFB35A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451" y="38009886"/>
            <a:ext cx="9737069" cy="4784352"/>
          </a:xfrm>
          <a:prstGeom prst="rect">
            <a:avLst/>
          </a:prstGeom>
        </p:spPr>
      </p:pic>
      <p:sp>
        <p:nvSpPr>
          <p:cNvPr id="625" name="TextBox 624">
            <a:extLst>
              <a:ext uri="{FF2B5EF4-FFF2-40B4-BE49-F238E27FC236}">
                <a16:creationId xmlns:a16="http://schemas.microsoft.com/office/drawing/2014/main" id="{DD607EE3-B561-AEEC-3B84-2674CEF6CB74}"/>
              </a:ext>
            </a:extLst>
          </p:cNvPr>
          <p:cNvSpPr txBox="1"/>
          <p:nvPr/>
        </p:nvSpPr>
        <p:spPr>
          <a:xfrm>
            <a:off x="21616115" y="37266096"/>
            <a:ext cx="6986208" cy="941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5517" dirty="0">
                <a:solidFill>
                  <a:srgbClr val="0070C0"/>
                </a:solidFill>
                <a:latin typeface="+mj-lt"/>
              </a:rPr>
              <a:t>Biases across LLMs</a:t>
            </a:r>
          </a:p>
        </p:txBody>
      </p:sp>
      <p:pic>
        <p:nvPicPr>
          <p:cNvPr id="627" name="Picture 62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621A48E-58E3-9BDA-BA5F-98174EDE957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765" y="33834519"/>
            <a:ext cx="2910338" cy="2910338"/>
          </a:xfrm>
          <a:prstGeom prst="rect">
            <a:avLst/>
          </a:prstGeom>
        </p:spPr>
      </p:pic>
      <p:sp>
        <p:nvSpPr>
          <p:cNvPr id="628" name="TextBox 627">
            <a:extLst>
              <a:ext uri="{FF2B5EF4-FFF2-40B4-BE49-F238E27FC236}">
                <a16:creationId xmlns:a16="http://schemas.microsoft.com/office/drawing/2014/main" id="{12E6F664-E4AC-7CFE-7D13-91ABE077F1F4}"/>
              </a:ext>
            </a:extLst>
          </p:cNvPr>
          <p:cNvSpPr txBox="1"/>
          <p:nvPr/>
        </p:nvSpPr>
        <p:spPr>
          <a:xfrm>
            <a:off x="25934090" y="32977545"/>
            <a:ext cx="3801041" cy="941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5517" dirty="0">
                <a:solidFill>
                  <a:srgbClr val="0070C0"/>
                </a:solidFill>
                <a:latin typeface="+mj-lt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950181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9ef9f489-e0a0-4eeb-87cc-3a526112fd0d}" enabled="0" method="" siteId="{9ef9f489-e0a0-4eeb-87cc-3a526112fd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14773</TotalTime>
  <Words>498</Words>
  <Application>Microsoft Macintosh PowerPoint</Application>
  <PresentationFormat>Custom</PresentationFormat>
  <Paragraphs>94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Basak, Payel</cp:lastModifiedBy>
  <cp:revision>173</cp:revision>
  <dcterms:modified xsi:type="dcterms:W3CDTF">2025-07-21T09:43:46Z</dcterms:modified>
</cp:coreProperties>
</file>